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7"/>
  </p:notesMasterIdLst>
  <p:handoutMasterIdLst>
    <p:handoutMasterId r:id="rId28"/>
  </p:handoutMasterIdLst>
  <p:sldIdLst>
    <p:sldId id="256" r:id="rId2"/>
    <p:sldId id="257" r:id="rId3"/>
    <p:sldId id="258" r:id="rId4"/>
    <p:sldId id="285" r:id="rId5"/>
    <p:sldId id="259" r:id="rId6"/>
    <p:sldId id="261" r:id="rId7"/>
    <p:sldId id="273" r:id="rId8"/>
    <p:sldId id="286" r:id="rId9"/>
    <p:sldId id="262" r:id="rId10"/>
    <p:sldId id="263" r:id="rId11"/>
    <p:sldId id="278" r:id="rId12"/>
    <p:sldId id="265" r:id="rId13"/>
    <p:sldId id="266" r:id="rId14"/>
    <p:sldId id="277" r:id="rId15"/>
    <p:sldId id="287" r:id="rId16"/>
    <p:sldId id="289" r:id="rId17"/>
    <p:sldId id="267" r:id="rId18"/>
    <p:sldId id="269" r:id="rId19"/>
    <p:sldId id="268" r:id="rId20"/>
    <p:sldId id="270" r:id="rId21"/>
    <p:sldId id="271" r:id="rId22"/>
    <p:sldId id="272" r:id="rId23"/>
    <p:sldId id="288" r:id="rId24"/>
    <p:sldId id="291" r:id="rId25"/>
    <p:sldId id="290" r:id="rId2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48"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48"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48"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48"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48" charset="-128"/>
        <a:cs typeface="+mn-cs"/>
      </a:defRPr>
    </a:lvl5pPr>
    <a:lvl6pPr marL="2286000" algn="l" defTabSz="914400" rtl="0" eaLnBrk="1" latinLnBrk="0" hangingPunct="1">
      <a:defRPr sz="2400" kern="1200">
        <a:solidFill>
          <a:schemeClr val="tx1"/>
        </a:solidFill>
        <a:latin typeface="Arial" charset="0"/>
        <a:ea typeface="ＭＳ Ｐゴシック" pitchFamily="-48" charset="-128"/>
        <a:cs typeface="+mn-cs"/>
      </a:defRPr>
    </a:lvl6pPr>
    <a:lvl7pPr marL="2743200" algn="l" defTabSz="914400" rtl="0" eaLnBrk="1" latinLnBrk="0" hangingPunct="1">
      <a:defRPr sz="2400" kern="1200">
        <a:solidFill>
          <a:schemeClr val="tx1"/>
        </a:solidFill>
        <a:latin typeface="Arial" charset="0"/>
        <a:ea typeface="ＭＳ Ｐゴシック" pitchFamily="-48" charset="-128"/>
        <a:cs typeface="+mn-cs"/>
      </a:defRPr>
    </a:lvl7pPr>
    <a:lvl8pPr marL="3200400" algn="l" defTabSz="914400" rtl="0" eaLnBrk="1" latinLnBrk="0" hangingPunct="1">
      <a:defRPr sz="2400" kern="1200">
        <a:solidFill>
          <a:schemeClr val="tx1"/>
        </a:solidFill>
        <a:latin typeface="Arial" charset="0"/>
        <a:ea typeface="ＭＳ Ｐゴシック" pitchFamily="-48" charset="-128"/>
        <a:cs typeface="+mn-cs"/>
      </a:defRPr>
    </a:lvl8pPr>
    <a:lvl9pPr marL="3657600" algn="l" defTabSz="914400" rtl="0" eaLnBrk="1" latinLnBrk="0" hangingPunct="1">
      <a:defRPr sz="2400" kern="1200">
        <a:solidFill>
          <a:schemeClr val="tx1"/>
        </a:solidFill>
        <a:latin typeface="Arial" charset="0"/>
        <a:ea typeface="ＭＳ Ｐゴシック" pitchFamily="-4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1D2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39" d="100"/>
          <a:sy n="39" d="100"/>
        </p:scale>
        <p:origin x="-148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EA61387-6A93-4CA5-9B14-2CC5D52622B9}" type="datetimeFigureOut">
              <a:rPr lang="en-US" smtClean="0"/>
              <a:t>5/7/2012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B49EE58-2CD1-45E3-A28D-25E8588424F3}"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36867" name="Rectangle 3"/>
          <p:cNvSpPr>
            <a:spLocks noGrp="1" noChangeArrowheads="1"/>
          </p:cNvSpPr>
          <p:nvPr>
            <p:ph type="dt" idx="1"/>
          </p:nvPr>
        </p:nvSpPr>
        <p:spPr bwMode="auto">
          <a:xfrm>
            <a:off x="397256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3686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70"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36871"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vl1pPr>
          </a:lstStyle>
          <a:p>
            <a:fld id="{DEDA7F79-5823-49D1-A5E5-9FD14F11E11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48"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48"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48"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48"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4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0656DA-BAE6-4159-A8E1-5F28E7A78D16}" type="slidenum">
              <a:rPr lang="en-US"/>
              <a:pPr/>
              <a:t>3</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en-US"/>
              <a:t>The first group that sailed to New England originally intended to land further South; however, the current and strong winds brought them to Plymouth, Massachusetts.  The group left England because they no longer wanted to be a part of the Church.   Eventually the colony was named Massachusetts meaning at the big hill.   Later, others who did not agree with the Church of England sailed to the Massachusetts Bay Colony.  John Endecott led the first group of Puritans and founded the settlement of Salem.  In 1630, the second of many groups of Puritans sailed from England to Mass.with John Winthrop who governed the colony for the next 20 years.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818864-5075-4186-A8F3-E9EDFDAA99F2}" type="slidenum">
              <a:rPr lang="en-US"/>
              <a:pPr/>
              <a:t>20</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a:t>The land was given to a group of men that helped King Charles II regain crown after being overthrown by Puritans.  The land was named the Carolinas after King Charles.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2A50FE-C879-4E1C-BE52-F57181BCC245}" type="slidenum">
              <a:rPr lang="en-US"/>
              <a:pPr/>
              <a:t>22</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a:t>Town prohibited slavery and sale of “intoxicating liquors.”  Why might Oglethorpe have chosen prisoners to be first residents in Geogia?  The King began sending prisoners to colonies as punishment.  The prisoners would be ordered to spend 7 years working in colonies before they could return to mainland.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2148CA-0261-45CB-9C4A-4ACEF2829654}" type="slidenum">
              <a:rPr lang="en-US"/>
              <a:pPr/>
              <a:t>4</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US"/>
              <a:t>Religion was so important that the Puritans expected all newcomers to follow their beliefs.  They didn’t welcome any ideas that differed from their own.  If they disapproved of someone’s ideas they sent them back to England or banished them to another colony.  Discuss Salem Witch Trials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5BF7E2-AACD-4786-85F1-88A024226DBA}" type="slidenum">
              <a:rPr lang="en-US"/>
              <a:pPr/>
              <a:t>5</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US"/>
              <a:t>Williams did not think that the Church of England should have any control over their religious beliefs.  Williams set up a government that was based on his followers beliefs.  He wanted their agreement on decisions that were made.  He also gave them the freedom to choose their own religion.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4EF1FB-687E-4ECA-AAC3-2BDF866035E1}" type="slidenum">
              <a:rPr lang="en-US"/>
              <a:pPr/>
              <a:t>6</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US"/>
              <a:t>The land in Massachusetts was rocky and did not lend itself to farming.  Fertile land was plentiful in the Connecticut River Valley.  The Puritan leaders were quickly becoming dictatorial.  They told the townspeople how to live their lives correctly.  Thomas Hooker wanted the freedom to worship and live as he chose.  He felt that government should be based on what the people wanted not what its leaders wanted. Connecticut means at the long tidal river.  In 1639, Hooker set up the first written plan of government in North America which allowed the male landowners to elect leaders.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D583D1-90F6-460F-9B45-58C963ED9D59}" type="slidenum">
              <a:rPr lang="en-US"/>
              <a:pPr/>
              <a:t>7</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r>
              <a:rPr lang="en-US"/>
              <a:t>NH settlement did not involve any disagreements over religion.  It held the overflow of people from Massachusetts.  Still, many who were banished from the Massachusetts Bay Colony fled to New Hampshire.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0551E4-C0F5-422D-8918-25CDB45A3A11}" type="slidenum">
              <a:rPr lang="en-US"/>
              <a:pPr/>
              <a:t>10</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r>
              <a:rPr lang="en-US"/>
              <a:t>James was King Charles II brother.  Eventually, James, the Duke of York, became King James whom the colonists fought against in the Revolutionary War.  Charles II told James that he owned all of New Netherlands and to  take it back from the Dutch.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F6676B-F85F-4965-860C-8A6BB446BC9C}" type="slidenum">
              <a:rPr lang="en-US"/>
              <a:pPr/>
              <a:t>14</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r>
              <a:rPr lang="en-US"/>
              <a:t>Sylvania means woods.  King Charles wanted the land to be named “Penn’s Woods.”  Thus, Pennsylvania.  Penn had a very thorough system of government that included freedom of speech freedom of religion and trial by jury.  Even though he supposedly owned Pennsylvania, William paid the Indian tribes in the area for the land.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9D64C9-873E-4FF5-B984-3CFF1C662A24}" type="slidenum">
              <a:rPr lang="en-US"/>
              <a:pPr/>
              <a:t>16</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a:t>Describe mercantilism</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24CEE0-BA31-4F99-A7E8-E295D7759027}" type="slidenum">
              <a:rPr lang="en-US"/>
              <a:pPr/>
              <a:t>18</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a:t>Land provided fertile grounds for planting tobacco.  The settles found pyrite or fools gold, but they did not find real gold as they had hoped.  The group had to deal with Indian attacks and swampy lands.  Initially the group had to deal with malaria etc.  Relate the first community to Cuba and communism.  In that they were all receiving the same amount of money and food regardless of the amount of work they put in.  Smith eventually said you don’t work you don’t eat, and his leadership helped to secure Jamestown settlement and avoid doom.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86000"/>
            <a:ext cx="7772400" cy="1143000"/>
          </a:xfrm>
        </p:spPr>
        <p:txBody>
          <a:bodyPr/>
          <a:lstStyle>
            <a:lvl1pPr algn="ctr">
              <a:defRPr/>
            </a:lvl1pPr>
          </a:lstStyle>
          <a:p>
            <a:r>
              <a:rPr lang="en-US"/>
              <a:t>Click to edit Master title style</a:t>
            </a:r>
          </a:p>
        </p:txBody>
      </p:sp>
      <p:sp>
        <p:nvSpPr>
          <p:cNvPr id="4099" name="Rectangle 3"/>
          <p:cNvSpPr>
            <a:spLocks noGrp="1" noChangeArrowheads="1"/>
          </p:cNvSpPr>
          <p:nvPr>
            <p:ph type="subTitle" idx="1"/>
          </p:nvPr>
        </p:nvSpPr>
        <p:spPr>
          <a:xfrm>
            <a:off x="1712913" y="3886200"/>
            <a:ext cx="5715000" cy="1676400"/>
          </a:xfrm>
        </p:spPr>
        <p:txBody>
          <a:bodyPr/>
          <a:lstStyle>
            <a:lvl1pPr marL="0" indent="0" algn="ctr">
              <a:buFontTx/>
              <a:buNone/>
              <a:defRPr sz="2800"/>
            </a:lvl1pPr>
          </a:lstStyle>
          <a:p>
            <a:r>
              <a:rPr lang="en-US"/>
              <a:t>Click to edit Master subtitle style</a:t>
            </a:r>
          </a:p>
        </p:txBody>
      </p:sp>
      <p:sp>
        <p:nvSpPr>
          <p:cNvPr id="4100" name="Rectangle 4"/>
          <p:cNvSpPr>
            <a:spLocks noGrp="1" noChangeArrowheads="1"/>
          </p:cNvSpPr>
          <p:nvPr>
            <p:ph type="dt" sz="half" idx="2"/>
          </p:nvPr>
        </p:nvSpPr>
        <p:spPr>
          <a:effectLst>
            <a:outerShdw dist="12700" dir="2700000" algn="ctr" rotWithShape="0">
              <a:srgbClr val="808080">
                <a:alpha val="99962"/>
              </a:srgbClr>
            </a:outerShdw>
          </a:effectLst>
        </p:spPr>
        <p:txBody>
          <a:bodyPr/>
          <a:lstStyle>
            <a:lvl1pPr>
              <a:defRPr/>
            </a:lvl1pPr>
          </a:lstStyle>
          <a:p>
            <a:endParaRPr lang="en-US"/>
          </a:p>
        </p:txBody>
      </p:sp>
      <p:sp>
        <p:nvSpPr>
          <p:cNvPr id="4101" name="Rectangle 5"/>
          <p:cNvSpPr>
            <a:spLocks noGrp="1" noChangeArrowheads="1"/>
          </p:cNvSpPr>
          <p:nvPr>
            <p:ph type="ftr" sz="quarter" idx="3"/>
          </p:nvPr>
        </p:nvSpPr>
        <p:spPr>
          <a:effectLst>
            <a:outerShdw dist="12700" dir="2700000" algn="ctr" rotWithShape="0">
              <a:srgbClr val="808080">
                <a:alpha val="99962"/>
              </a:srgbClr>
            </a:outerShdw>
          </a:effectLst>
        </p:spPr>
        <p:txBody>
          <a:bodyPr/>
          <a:lstStyle>
            <a:lvl1pPr>
              <a:defRPr/>
            </a:lvl1pPr>
          </a:lstStyle>
          <a:p>
            <a:endParaRPr lang="en-US"/>
          </a:p>
        </p:txBody>
      </p:sp>
      <p:sp>
        <p:nvSpPr>
          <p:cNvPr id="4102" name="Rectangle 6"/>
          <p:cNvSpPr>
            <a:spLocks noGrp="1" noChangeArrowheads="1"/>
          </p:cNvSpPr>
          <p:nvPr>
            <p:ph type="sldNum" sz="quarter" idx="4"/>
          </p:nvPr>
        </p:nvSpPr>
        <p:spPr>
          <a:effectLst>
            <a:outerShdw dist="12700" dir="2700000" algn="ctr" rotWithShape="0">
              <a:srgbClr val="808080">
                <a:alpha val="99962"/>
              </a:srgbClr>
            </a:outerShdw>
          </a:effectLst>
        </p:spPr>
        <p:txBody>
          <a:bodyPr/>
          <a:lstStyle>
            <a:lvl1pPr>
              <a:defRPr/>
            </a:lvl1pPr>
          </a:lstStyle>
          <a:p>
            <a:fld id="{A31CDB9B-3C37-4A1C-A987-94BE874234A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C5E615-37E7-4F98-BC62-F32FABAD301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38200"/>
            <a:ext cx="194310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838200"/>
            <a:ext cx="56769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1248B0-B401-418A-970C-AE659013712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21A7C2-31C7-4EC7-8D79-BF2CC37E0C9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6702A0-3AEF-456A-87BA-0539DD098C7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336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C06B5A5-6957-4E71-A4D0-4F9DFDD7BF3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49BB353-DE00-4BE6-A815-9CB60794C60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9B742EB-F404-47B3-BFFD-EADBCF23AFA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46FD05F-8BBE-4FBA-8FEB-402018D4DFF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C73884-5887-4D6F-BB10-F395804E9DB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B04BB67-EC6E-4715-9F8E-8D0D46B4871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905000" y="838200"/>
            <a:ext cx="6553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685800" y="2133600"/>
            <a:ext cx="77724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4"/>
          <p:cNvSpPr>
            <a:spLocks noGrp="1" noChangeArrowheads="1"/>
          </p:cNvSpPr>
          <p:nvPr>
            <p:ph type="dt" sz="half" idx="2"/>
          </p:nvPr>
        </p:nvSpPr>
        <p:spPr bwMode="auto">
          <a:xfrm>
            <a:off x="762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ea typeface="+mn-ea"/>
              </a:defRPr>
            </a:lvl1pPr>
          </a:lstStyle>
          <a:p>
            <a:endParaRPr lang="en-US"/>
          </a:p>
        </p:txBody>
      </p:sp>
      <p:sp>
        <p:nvSpPr>
          <p:cNvPr id="3077" name="Rectangle 5"/>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ea typeface="+mn-ea"/>
              </a:defRPr>
            </a:lvl1pPr>
          </a:lstStyle>
          <a:p>
            <a:endParaRPr lang="en-US"/>
          </a:p>
        </p:txBody>
      </p:sp>
      <p:sp>
        <p:nvSpPr>
          <p:cNvPr id="3078" name="Rectangle 6"/>
          <p:cNvSpPr>
            <a:spLocks noGrp="1" noChangeArrowheads="1"/>
          </p:cNvSpPr>
          <p:nvPr>
            <p:ph type="sldNum" sz="quarter" idx="4"/>
          </p:nvPr>
        </p:nvSpPr>
        <p:spPr bwMode="auto">
          <a:xfrm>
            <a:off x="71628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ea typeface="+mn-ea"/>
              </a:defRPr>
            </a:lvl1pPr>
          </a:lstStyle>
          <a:p>
            <a:fld id="{732C5880-646B-4869-AB38-C6EBC4B94F3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r" rtl="0" fontAlgn="base">
        <a:spcBef>
          <a:spcPct val="0"/>
        </a:spcBef>
        <a:spcAft>
          <a:spcPct val="0"/>
        </a:spcAft>
        <a:defRPr sz="4400" b="1">
          <a:solidFill>
            <a:schemeClr val="tx2"/>
          </a:solidFill>
          <a:latin typeface="+mj-lt"/>
          <a:ea typeface="+mj-ea"/>
          <a:cs typeface="+mj-cs"/>
        </a:defRPr>
      </a:lvl1pPr>
      <a:lvl2pPr algn="r" rtl="0" fontAlgn="base">
        <a:spcBef>
          <a:spcPct val="0"/>
        </a:spcBef>
        <a:spcAft>
          <a:spcPct val="0"/>
        </a:spcAft>
        <a:defRPr sz="4400" b="1">
          <a:solidFill>
            <a:schemeClr val="tx2"/>
          </a:solidFill>
          <a:latin typeface="Trebuchet MS" pitchFamily="-48" charset="0"/>
          <a:ea typeface="Osaka" pitchFamily="-48" charset="-128"/>
        </a:defRPr>
      </a:lvl2pPr>
      <a:lvl3pPr algn="r" rtl="0" fontAlgn="base">
        <a:spcBef>
          <a:spcPct val="0"/>
        </a:spcBef>
        <a:spcAft>
          <a:spcPct val="0"/>
        </a:spcAft>
        <a:defRPr sz="4400" b="1">
          <a:solidFill>
            <a:schemeClr val="tx2"/>
          </a:solidFill>
          <a:latin typeface="Trebuchet MS" pitchFamily="-48" charset="0"/>
          <a:ea typeface="Osaka" pitchFamily="-48" charset="-128"/>
        </a:defRPr>
      </a:lvl3pPr>
      <a:lvl4pPr algn="r" rtl="0" fontAlgn="base">
        <a:spcBef>
          <a:spcPct val="0"/>
        </a:spcBef>
        <a:spcAft>
          <a:spcPct val="0"/>
        </a:spcAft>
        <a:defRPr sz="4400" b="1">
          <a:solidFill>
            <a:schemeClr val="tx2"/>
          </a:solidFill>
          <a:latin typeface="Trebuchet MS" pitchFamily="-48" charset="0"/>
          <a:ea typeface="Osaka" pitchFamily="-48" charset="-128"/>
        </a:defRPr>
      </a:lvl4pPr>
      <a:lvl5pPr algn="r" rtl="0" fontAlgn="base">
        <a:spcBef>
          <a:spcPct val="0"/>
        </a:spcBef>
        <a:spcAft>
          <a:spcPct val="0"/>
        </a:spcAft>
        <a:defRPr sz="4400" b="1">
          <a:solidFill>
            <a:schemeClr val="tx2"/>
          </a:solidFill>
          <a:latin typeface="Trebuchet MS" pitchFamily="-48" charset="0"/>
          <a:ea typeface="Osaka" pitchFamily="-48" charset="-128"/>
        </a:defRPr>
      </a:lvl5pPr>
      <a:lvl6pPr marL="457200" algn="r" rtl="0" fontAlgn="base">
        <a:spcBef>
          <a:spcPct val="0"/>
        </a:spcBef>
        <a:spcAft>
          <a:spcPct val="0"/>
        </a:spcAft>
        <a:defRPr sz="4400" b="1">
          <a:solidFill>
            <a:schemeClr val="tx2"/>
          </a:solidFill>
          <a:latin typeface="Trebuchet MS" pitchFamily="-48" charset="0"/>
          <a:ea typeface="Osaka" pitchFamily="-48" charset="-128"/>
        </a:defRPr>
      </a:lvl6pPr>
      <a:lvl7pPr marL="914400" algn="r" rtl="0" fontAlgn="base">
        <a:spcBef>
          <a:spcPct val="0"/>
        </a:spcBef>
        <a:spcAft>
          <a:spcPct val="0"/>
        </a:spcAft>
        <a:defRPr sz="4400" b="1">
          <a:solidFill>
            <a:schemeClr val="tx2"/>
          </a:solidFill>
          <a:latin typeface="Trebuchet MS" pitchFamily="-48" charset="0"/>
          <a:ea typeface="Osaka" pitchFamily="-48" charset="-128"/>
        </a:defRPr>
      </a:lvl7pPr>
      <a:lvl8pPr marL="1371600" algn="r" rtl="0" fontAlgn="base">
        <a:spcBef>
          <a:spcPct val="0"/>
        </a:spcBef>
        <a:spcAft>
          <a:spcPct val="0"/>
        </a:spcAft>
        <a:defRPr sz="4400" b="1">
          <a:solidFill>
            <a:schemeClr val="tx2"/>
          </a:solidFill>
          <a:latin typeface="Trebuchet MS" pitchFamily="-48" charset="0"/>
          <a:ea typeface="Osaka" pitchFamily="-48" charset="-128"/>
        </a:defRPr>
      </a:lvl8pPr>
      <a:lvl9pPr marL="1828800" algn="r" rtl="0" fontAlgn="base">
        <a:spcBef>
          <a:spcPct val="0"/>
        </a:spcBef>
        <a:spcAft>
          <a:spcPct val="0"/>
        </a:spcAft>
        <a:defRPr sz="4400" b="1">
          <a:solidFill>
            <a:schemeClr val="tx2"/>
          </a:solidFill>
          <a:latin typeface="Trebuchet MS" pitchFamily="-48" charset="0"/>
          <a:ea typeface="Osaka" pitchFamily="-48"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2"/>
          </p:nvPr>
        </p:nvSpPr>
        <p:spPr/>
        <p:txBody>
          <a:bodyPr/>
          <a:lstStyle/>
          <a:p>
            <a:endParaRPr lang="en-US"/>
          </a:p>
        </p:txBody>
      </p:sp>
      <p:sp>
        <p:nvSpPr>
          <p:cNvPr id="5" name="Rectangle 5"/>
          <p:cNvSpPr>
            <a:spLocks noGrp="1" noChangeArrowheads="1"/>
          </p:cNvSpPr>
          <p:nvPr>
            <p:ph type="ftr" sz="quarter" idx="3"/>
          </p:nvPr>
        </p:nvSpPr>
        <p:spPr/>
        <p:txBody>
          <a:bodyPr/>
          <a:lstStyle/>
          <a:p>
            <a:endParaRPr lang="en-US"/>
          </a:p>
        </p:txBody>
      </p:sp>
      <p:sp>
        <p:nvSpPr>
          <p:cNvPr id="2050" name="Rectangle 2"/>
          <p:cNvSpPr>
            <a:spLocks noGrp="1" noChangeArrowheads="1"/>
          </p:cNvSpPr>
          <p:nvPr>
            <p:ph type="ctrTitle"/>
          </p:nvPr>
        </p:nvSpPr>
        <p:spPr>
          <a:xfrm>
            <a:off x="685800" y="1143000"/>
            <a:ext cx="7772400" cy="1143000"/>
          </a:xfrm>
        </p:spPr>
        <p:txBody>
          <a:bodyPr/>
          <a:lstStyle/>
          <a:p>
            <a:r>
              <a:rPr lang="en-US" sz="7200" b="0">
                <a:solidFill>
                  <a:schemeClr val="accent1"/>
                </a:solidFill>
                <a:effectLst>
                  <a:outerShdw blurRad="38100" dist="38100" dir="2700000" algn="tl">
                    <a:srgbClr val="C0C0C0"/>
                  </a:outerShdw>
                </a:effectLst>
                <a:latin typeface="Bodoni SvtyTwo ITC TT-Book" pitchFamily="-48" charset="0"/>
              </a:rPr>
              <a:t>Presenting the …..</a:t>
            </a:r>
            <a:endParaRPr lang="en-US"/>
          </a:p>
        </p:txBody>
      </p:sp>
      <p:sp>
        <p:nvSpPr>
          <p:cNvPr id="2051" name="Rectangle 3"/>
          <p:cNvSpPr>
            <a:spLocks noGrp="1" noChangeArrowheads="1"/>
          </p:cNvSpPr>
          <p:nvPr>
            <p:ph type="subTitle" idx="1"/>
          </p:nvPr>
        </p:nvSpPr>
        <p:spPr>
          <a:xfrm>
            <a:off x="1371600" y="2590800"/>
            <a:ext cx="6400800" cy="1752600"/>
          </a:xfrm>
        </p:spPr>
        <p:txBody>
          <a:bodyPr/>
          <a:lstStyle/>
          <a:p>
            <a:r>
              <a:rPr lang="en-US" sz="9300">
                <a:solidFill>
                  <a:srgbClr val="991D2A"/>
                </a:solidFill>
                <a:latin typeface="Bodoni SvtyTwo ITC TT-Book" pitchFamily="-48" charset="0"/>
              </a:rPr>
              <a:t>13 colonies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 to="" calcmode="lin" valueType="num">
                                      <p:cBhvr>
                                        <p:cTn id="12" dur="1" fill="hold"/>
                                        <p:tgtEl>
                                          <p:spTgt spid="2051">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8000">
                <a:latin typeface="Santa Fe LET" pitchFamily="-48" charset="0"/>
              </a:rPr>
              <a:t>New York</a:t>
            </a:r>
            <a:endParaRPr lang="en-US"/>
          </a:p>
        </p:txBody>
      </p:sp>
      <p:sp>
        <p:nvSpPr>
          <p:cNvPr id="10243" name="Rectangle 3"/>
          <p:cNvSpPr>
            <a:spLocks noGrp="1" noChangeArrowheads="1"/>
          </p:cNvSpPr>
          <p:nvPr>
            <p:ph type="body" idx="1"/>
          </p:nvPr>
        </p:nvSpPr>
        <p:spPr>
          <a:xfrm>
            <a:off x="685800" y="2133600"/>
            <a:ext cx="7772400" cy="4343400"/>
          </a:xfrm>
        </p:spPr>
        <p:txBody>
          <a:bodyPr/>
          <a:lstStyle/>
          <a:p>
            <a:r>
              <a:rPr lang="en-US"/>
              <a:t>Founded in 1624 by the Dutch</a:t>
            </a:r>
          </a:p>
          <a:p>
            <a:r>
              <a:rPr lang="en-US"/>
              <a:t>Minuit began building Manhattan or New Amsterdam in 1626</a:t>
            </a:r>
          </a:p>
          <a:p>
            <a:r>
              <a:rPr lang="en-US"/>
              <a:t>This was the capital of New Netherlands or NY, DE, and NJ</a:t>
            </a:r>
          </a:p>
          <a:p>
            <a:r>
              <a:rPr lang="en-US"/>
              <a:t>In 1664, the English seized New Amsterdam and renamed the area New York, after the James the Duke of York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6600">
                <a:latin typeface="Monotype Corsiva" pitchFamily="-48" charset="0"/>
              </a:rPr>
              <a:t>New Jersey</a:t>
            </a:r>
            <a:endParaRPr lang="en-US"/>
          </a:p>
        </p:txBody>
      </p:sp>
      <p:sp>
        <p:nvSpPr>
          <p:cNvPr id="25603" name="Rectangle 3"/>
          <p:cNvSpPr>
            <a:spLocks noGrp="1" noChangeArrowheads="1"/>
          </p:cNvSpPr>
          <p:nvPr>
            <p:ph type="body" idx="1"/>
          </p:nvPr>
        </p:nvSpPr>
        <p:spPr/>
        <p:txBody>
          <a:bodyPr/>
          <a:lstStyle/>
          <a:p>
            <a:pPr>
              <a:lnSpc>
                <a:spcPct val="90000"/>
              </a:lnSpc>
            </a:pPr>
            <a:r>
              <a:rPr lang="en-US"/>
              <a:t>Founded in 1618 by the Dutch</a:t>
            </a:r>
          </a:p>
          <a:p>
            <a:pPr>
              <a:lnSpc>
                <a:spcPct val="90000"/>
              </a:lnSpc>
            </a:pPr>
            <a:r>
              <a:rPr lang="en-US"/>
              <a:t>Seized by the British in 1664</a:t>
            </a:r>
          </a:p>
          <a:p>
            <a:pPr>
              <a:lnSpc>
                <a:spcPct val="90000"/>
              </a:lnSpc>
            </a:pPr>
            <a:r>
              <a:rPr lang="en-US"/>
              <a:t>The Dutch seized the land for its resources (possibly gold and minerals for Holland)</a:t>
            </a:r>
          </a:p>
          <a:p>
            <a:pPr>
              <a:lnSpc>
                <a:spcPct val="90000"/>
              </a:lnSpc>
            </a:pPr>
            <a:r>
              <a:rPr lang="en-US"/>
              <a:t>The King seized the land because the Dutch colonies prevented his colonies from growing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6600">
                <a:latin typeface="Monotype Corsiva" pitchFamily="-48" charset="0"/>
              </a:rPr>
              <a:t>New Jersey</a:t>
            </a:r>
            <a:endParaRPr lang="en-US"/>
          </a:p>
        </p:txBody>
      </p:sp>
      <p:sp>
        <p:nvSpPr>
          <p:cNvPr id="12291" name="Rectangle 3"/>
          <p:cNvSpPr>
            <a:spLocks noGrp="1" noChangeArrowheads="1"/>
          </p:cNvSpPr>
          <p:nvPr>
            <p:ph type="body" idx="1"/>
          </p:nvPr>
        </p:nvSpPr>
        <p:spPr/>
        <p:txBody>
          <a:bodyPr/>
          <a:lstStyle/>
          <a:p>
            <a:r>
              <a:rPr lang="en-US"/>
              <a:t>Duke of York gave NJ and part of NY to Berkeley and Carteret</a:t>
            </a:r>
          </a:p>
          <a:p>
            <a:r>
              <a:rPr lang="en-US"/>
              <a:t>The two offered to sell land to Englishmen at low prices</a:t>
            </a:r>
          </a:p>
          <a:p>
            <a:r>
              <a:rPr lang="en-US"/>
              <a:t>Quakers settled here looking for a place to worship with respect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7200">
                <a:latin typeface="Desdemona" pitchFamily="-48" charset="0"/>
              </a:rPr>
              <a:t>Delaware</a:t>
            </a:r>
            <a:endParaRPr lang="en-US"/>
          </a:p>
        </p:txBody>
      </p:sp>
      <p:sp>
        <p:nvSpPr>
          <p:cNvPr id="13315" name="Rectangle 3"/>
          <p:cNvSpPr>
            <a:spLocks noGrp="1" noChangeArrowheads="1"/>
          </p:cNvSpPr>
          <p:nvPr>
            <p:ph type="body" idx="1"/>
          </p:nvPr>
        </p:nvSpPr>
        <p:spPr/>
        <p:txBody>
          <a:bodyPr/>
          <a:lstStyle/>
          <a:p>
            <a:r>
              <a:rPr lang="en-US"/>
              <a:t>Founded in 1638 by Swedish Explorers</a:t>
            </a:r>
          </a:p>
          <a:p>
            <a:r>
              <a:rPr lang="en-US"/>
              <a:t>Seized by the Dutch in 1655</a:t>
            </a:r>
          </a:p>
          <a:p>
            <a:r>
              <a:rPr lang="en-US"/>
              <a:t>Taken over by the English in 1664</a:t>
            </a:r>
          </a:p>
          <a:p>
            <a:r>
              <a:rPr lang="en-US"/>
              <a:t>The area was highly sought after for its fertile land and vast resources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295400" y="838200"/>
            <a:ext cx="7162800" cy="1143000"/>
          </a:xfrm>
        </p:spPr>
        <p:txBody>
          <a:bodyPr/>
          <a:lstStyle/>
          <a:p>
            <a:r>
              <a:rPr lang="en-US" sz="8000" dirty="0">
                <a:latin typeface="Party LET" pitchFamily="-48" charset="0"/>
              </a:rPr>
              <a:t>Pennsylvania</a:t>
            </a:r>
            <a:endParaRPr lang="en-US" dirty="0"/>
          </a:p>
        </p:txBody>
      </p:sp>
      <p:sp>
        <p:nvSpPr>
          <p:cNvPr id="24579" name="Rectangle 3"/>
          <p:cNvSpPr>
            <a:spLocks noGrp="1" noChangeArrowheads="1"/>
          </p:cNvSpPr>
          <p:nvPr>
            <p:ph type="body" idx="1"/>
          </p:nvPr>
        </p:nvSpPr>
        <p:spPr>
          <a:xfrm>
            <a:off x="685800" y="2133600"/>
            <a:ext cx="7772400" cy="4419600"/>
          </a:xfrm>
        </p:spPr>
        <p:txBody>
          <a:bodyPr/>
          <a:lstStyle/>
          <a:p>
            <a:pPr>
              <a:lnSpc>
                <a:spcPct val="90000"/>
              </a:lnSpc>
            </a:pPr>
            <a:r>
              <a:rPr lang="en-US"/>
              <a:t>Founded in 1623 by the Dutch</a:t>
            </a:r>
          </a:p>
          <a:p>
            <a:pPr>
              <a:lnSpc>
                <a:spcPct val="90000"/>
              </a:lnSpc>
            </a:pPr>
            <a:r>
              <a:rPr lang="en-US"/>
              <a:t>Seized in 1664 by the English</a:t>
            </a:r>
          </a:p>
          <a:p>
            <a:pPr>
              <a:lnSpc>
                <a:spcPct val="90000"/>
              </a:lnSpc>
            </a:pPr>
            <a:r>
              <a:rPr lang="en-US"/>
              <a:t>Land given to William Penn because King Charles owed a lot of money to William’s father</a:t>
            </a:r>
          </a:p>
          <a:p>
            <a:pPr>
              <a:lnSpc>
                <a:spcPct val="90000"/>
              </a:lnSpc>
            </a:pPr>
            <a:r>
              <a:rPr lang="en-US"/>
              <a:t>Area was founded for its land and resources</a:t>
            </a:r>
          </a:p>
          <a:p>
            <a:pPr>
              <a:lnSpc>
                <a:spcPct val="90000"/>
              </a:lnSpc>
            </a:pPr>
            <a:r>
              <a:rPr lang="en-US"/>
              <a:t>Penn wanted to name the area Sylvania</a:t>
            </a:r>
            <a:endParaRPr lang="en-US" sz="2800"/>
          </a:p>
          <a:p>
            <a:pPr>
              <a:lnSpc>
                <a:spcPct val="90000"/>
              </a:lnSpc>
              <a:buFontTx/>
              <a:buNone/>
            </a:pPr>
            <a:endParaRPr lang="en-US"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09600" y="381000"/>
            <a:ext cx="6553200" cy="1143000"/>
          </a:xfrm>
        </p:spPr>
        <p:txBody>
          <a:bodyPr/>
          <a:lstStyle/>
          <a:p>
            <a:r>
              <a:rPr lang="en-US" sz="4800" dirty="0">
                <a:solidFill>
                  <a:schemeClr val="bg2"/>
                </a:solidFill>
                <a:latin typeface="Bodoni SvtyTwo OS ITC TT-Bold" pitchFamily="-48" charset="0"/>
              </a:rPr>
              <a:t>Region Notes</a:t>
            </a:r>
            <a:endParaRPr lang="en-US" dirty="0"/>
          </a:p>
        </p:txBody>
      </p:sp>
      <p:sp>
        <p:nvSpPr>
          <p:cNvPr id="34819" name="Rectangle 3"/>
          <p:cNvSpPr>
            <a:spLocks noGrp="1" noChangeArrowheads="1"/>
          </p:cNvSpPr>
          <p:nvPr>
            <p:ph type="body" idx="1"/>
          </p:nvPr>
        </p:nvSpPr>
        <p:spPr>
          <a:xfrm>
            <a:off x="4648200" y="1371600"/>
            <a:ext cx="4495800" cy="5029200"/>
          </a:xfrm>
        </p:spPr>
        <p:txBody>
          <a:bodyPr/>
          <a:lstStyle/>
          <a:p>
            <a:pPr marL="609600" indent="-609600">
              <a:lnSpc>
                <a:spcPct val="90000"/>
              </a:lnSpc>
              <a:buFont typeface="Arial" charset="0"/>
              <a:buChar char="•"/>
            </a:pPr>
            <a:r>
              <a:rPr lang="en-US" sz="2800" dirty="0" smtClean="0">
                <a:latin typeface="Bodoni SvtyTwo OS ITC TT-Bold" pitchFamily="-48" charset="0"/>
              </a:rPr>
              <a:t>Algonquin, Delaware and Iroquois tribes resided in middle colonies</a:t>
            </a:r>
          </a:p>
          <a:p>
            <a:pPr marL="609600" indent="-609600">
              <a:lnSpc>
                <a:spcPct val="90000"/>
              </a:lnSpc>
              <a:buFont typeface="Arial" charset="0"/>
              <a:buChar char="•"/>
            </a:pPr>
            <a:r>
              <a:rPr lang="en-US" sz="2800" dirty="0" smtClean="0">
                <a:latin typeface="Bodoni SvtyTwo OS ITC TT-Bold" pitchFamily="-48" charset="0"/>
              </a:rPr>
              <a:t>Iroquois and Delaware originally united with British, but eventually the Delaware relocated to avoid conflict</a:t>
            </a:r>
          </a:p>
          <a:p>
            <a:pPr marL="609600" indent="-609600">
              <a:lnSpc>
                <a:spcPct val="90000"/>
              </a:lnSpc>
              <a:buFont typeface="Arial" charset="0"/>
              <a:buChar char="•"/>
            </a:pPr>
            <a:r>
              <a:rPr lang="en-US" sz="2800" dirty="0" smtClean="0">
                <a:latin typeface="Bodoni SvtyTwo OS ITC TT-Bold" pitchFamily="-48" charset="0"/>
              </a:rPr>
              <a:t>Iroquois fought for the British in various wars</a:t>
            </a:r>
          </a:p>
          <a:p>
            <a:pPr marL="609600" indent="-609600">
              <a:lnSpc>
                <a:spcPct val="90000"/>
              </a:lnSpc>
              <a:buFont typeface="Arial" charset="0"/>
              <a:buChar char="•"/>
            </a:pPr>
            <a:r>
              <a:rPr lang="en-US" sz="2800" dirty="0" smtClean="0">
                <a:latin typeface="Bodoni SvtyTwo OS ITC TT-Bold" pitchFamily="-48" charset="0"/>
              </a:rPr>
              <a:t>Algonquin allied with the French</a:t>
            </a:r>
          </a:p>
        </p:txBody>
      </p:sp>
      <p:pic>
        <p:nvPicPr>
          <p:cNvPr id="34820" name="Picture 4" descr="13colonies"/>
          <p:cNvPicPr>
            <a:picLocks noChangeAspect="1" noChangeArrowheads="1"/>
          </p:cNvPicPr>
          <p:nvPr/>
        </p:nvPicPr>
        <p:blipFill>
          <a:blip r:embed="rId2" cstate="print"/>
          <a:srcRect/>
          <a:stretch>
            <a:fillRect/>
          </a:stretch>
        </p:blipFill>
        <p:spPr bwMode="auto">
          <a:xfrm>
            <a:off x="381000" y="1524000"/>
            <a:ext cx="4008438" cy="4645025"/>
          </a:xfrm>
          <a:prstGeom prst="rect">
            <a:avLst/>
          </a:prstGeom>
          <a:noFill/>
        </p:spPr>
      </p:pic>
      <p:sp>
        <p:nvSpPr>
          <p:cNvPr id="34821" name="AutoShape 5"/>
          <p:cNvSpPr>
            <a:spLocks noChangeArrowheads="1"/>
          </p:cNvSpPr>
          <p:nvPr/>
        </p:nvSpPr>
        <p:spPr bwMode="auto">
          <a:xfrm>
            <a:off x="2819400" y="2819400"/>
            <a:ext cx="838200" cy="228600"/>
          </a:xfrm>
          <a:prstGeom prst="leftArrow">
            <a:avLst>
              <a:gd name="adj1" fmla="val 50000"/>
              <a:gd name="adj2" fmla="val 91667"/>
            </a:avLst>
          </a:prstGeom>
          <a:solidFill>
            <a:schemeClr val="accent1"/>
          </a:solidFill>
          <a:ln w="9525">
            <a:solidFill>
              <a:schemeClr val="tx1"/>
            </a:solidFill>
            <a:miter lim="800000"/>
            <a:headEnd/>
            <a:tailEnd/>
          </a:ln>
        </p:spPr>
        <p:txBody>
          <a:bodyPr wrap="none" anchor="ctr"/>
          <a:lstStyle/>
          <a:p>
            <a:endParaRPr lang="en-US"/>
          </a:p>
        </p:txBody>
      </p:sp>
      <p:sp>
        <p:nvSpPr>
          <p:cNvPr id="34822" name="AutoShape 6"/>
          <p:cNvSpPr>
            <a:spLocks noChangeArrowheads="1"/>
          </p:cNvSpPr>
          <p:nvPr/>
        </p:nvSpPr>
        <p:spPr bwMode="auto">
          <a:xfrm>
            <a:off x="2971800" y="3276600"/>
            <a:ext cx="381000" cy="152400"/>
          </a:xfrm>
          <a:prstGeom prst="leftArrow">
            <a:avLst>
              <a:gd name="adj1" fmla="val 50000"/>
              <a:gd name="adj2" fmla="val 62500"/>
            </a:avLst>
          </a:prstGeom>
          <a:solidFill>
            <a:schemeClr val="accent1"/>
          </a:solidFill>
          <a:ln w="9525">
            <a:solidFill>
              <a:schemeClr val="tx1"/>
            </a:solidFill>
            <a:miter lim="800000"/>
            <a:headEnd/>
            <a:tailEnd/>
          </a:ln>
        </p:spPr>
        <p:txBody>
          <a:bodyPr wrap="none" anchor="ctr"/>
          <a:lstStyle/>
          <a:p>
            <a:endParaRPr lang="en-US"/>
          </a:p>
        </p:txBody>
      </p:sp>
      <p:sp>
        <p:nvSpPr>
          <p:cNvPr id="34823" name="AutoShape 7"/>
          <p:cNvSpPr>
            <a:spLocks noChangeArrowheads="1"/>
          </p:cNvSpPr>
          <p:nvPr/>
        </p:nvSpPr>
        <p:spPr bwMode="auto">
          <a:xfrm>
            <a:off x="2743200" y="3124200"/>
            <a:ext cx="685800" cy="152400"/>
          </a:xfrm>
          <a:prstGeom prst="leftArrow">
            <a:avLst>
              <a:gd name="adj1" fmla="val 50000"/>
              <a:gd name="adj2" fmla="val 112500"/>
            </a:avLst>
          </a:prstGeom>
          <a:solidFill>
            <a:schemeClr val="accent1"/>
          </a:solidFill>
          <a:ln w="9525">
            <a:solidFill>
              <a:schemeClr val="tx1"/>
            </a:solidFill>
            <a:miter lim="800000"/>
            <a:headEnd/>
            <a:tailEnd/>
          </a:ln>
        </p:spPr>
        <p:txBody>
          <a:bodyPr wrap="none" anchor="ctr"/>
          <a:lstStyle/>
          <a:p>
            <a:endParaRPr lang="en-US"/>
          </a:p>
        </p:txBody>
      </p:sp>
      <p:sp>
        <p:nvSpPr>
          <p:cNvPr id="34824" name="AutoShape 8"/>
          <p:cNvSpPr>
            <a:spLocks noChangeArrowheads="1"/>
          </p:cNvSpPr>
          <p:nvPr/>
        </p:nvSpPr>
        <p:spPr bwMode="auto">
          <a:xfrm>
            <a:off x="2895600" y="3429000"/>
            <a:ext cx="381000" cy="152400"/>
          </a:xfrm>
          <a:prstGeom prst="leftArrow">
            <a:avLst>
              <a:gd name="adj1" fmla="val 50000"/>
              <a:gd name="adj2" fmla="val 625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4800">
                <a:solidFill>
                  <a:schemeClr val="bg2"/>
                </a:solidFill>
                <a:latin typeface="Bodoni SvtyTwo OS ITC TT-Bold" pitchFamily="-48" charset="0"/>
              </a:rPr>
              <a:t>Region Notes</a:t>
            </a:r>
            <a:endParaRPr lang="en-US"/>
          </a:p>
        </p:txBody>
      </p:sp>
      <p:sp>
        <p:nvSpPr>
          <p:cNvPr id="46083" name="Rectangle 3"/>
          <p:cNvSpPr>
            <a:spLocks noGrp="1" noChangeArrowheads="1"/>
          </p:cNvSpPr>
          <p:nvPr>
            <p:ph type="body" idx="1"/>
          </p:nvPr>
        </p:nvSpPr>
        <p:spPr>
          <a:xfrm>
            <a:off x="4648200" y="1828800"/>
            <a:ext cx="3810000" cy="4572000"/>
          </a:xfrm>
        </p:spPr>
        <p:txBody>
          <a:bodyPr/>
          <a:lstStyle/>
          <a:p>
            <a:pPr marL="609600" indent="-609600">
              <a:lnSpc>
                <a:spcPct val="90000"/>
              </a:lnSpc>
            </a:pPr>
            <a:r>
              <a:rPr lang="en-US" sz="2800" dirty="0">
                <a:latin typeface="Bodoni SvtyTwo OS ITC TT-Bold" pitchFamily="-48" charset="0"/>
              </a:rPr>
              <a:t>Crops - wheat, barley, rye, fruit</a:t>
            </a:r>
          </a:p>
          <a:p>
            <a:pPr marL="609600" indent="-609600">
              <a:lnSpc>
                <a:spcPct val="90000"/>
              </a:lnSpc>
            </a:pPr>
            <a:endParaRPr lang="en-US" sz="2800" dirty="0">
              <a:latin typeface="Bodoni SvtyTwo OS ITC TT-Bold" pitchFamily="-48" charset="0"/>
            </a:endParaRPr>
          </a:p>
          <a:p>
            <a:pPr marL="609600" indent="-609600">
              <a:lnSpc>
                <a:spcPct val="90000"/>
              </a:lnSpc>
            </a:pPr>
            <a:r>
              <a:rPr lang="en-US" sz="2800" dirty="0">
                <a:latin typeface="Bodoni SvtyTwo OS ITC TT-Bold" pitchFamily="-48" charset="0"/>
              </a:rPr>
              <a:t>Manufacture - clocks, watches, guns, locks, hats</a:t>
            </a:r>
          </a:p>
          <a:p>
            <a:pPr marL="609600" indent="-609600">
              <a:lnSpc>
                <a:spcPct val="90000"/>
              </a:lnSpc>
            </a:pPr>
            <a:endParaRPr lang="en-US" sz="2800" dirty="0" smtClean="0">
              <a:latin typeface="Bodoni SvtyTwo OS ITC TT-Bold" pitchFamily="-48" charset="0"/>
            </a:endParaRPr>
          </a:p>
          <a:p>
            <a:pPr marL="609600" indent="-609600">
              <a:lnSpc>
                <a:spcPct val="90000"/>
              </a:lnSpc>
            </a:pPr>
            <a:r>
              <a:rPr lang="en-US" sz="2800" dirty="0" smtClean="0">
                <a:latin typeface="Bodoni SvtyTwo OS ITC TT-Bold" pitchFamily="-48" charset="0"/>
              </a:rPr>
              <a:t>Land in Middle Colonies was fertile and yielded more crops </a:t>
            </a:r>
            <a:endParaRPr lang="en-US" sz="2800" dirty="0">
              <a:latin typeface="Bodoni SvtyTwo OS ITC TT-Bold" pitchFamily="-48" charset="0"/>
            </a:endParaRPr>
          </a:p>
        </p:txBody>
      </p:sp>
      <p:pic>
        <p:nvPicPr>
          <p:cNvPr id="46084" name="Picture 4" descr="13colonies"/>
          <p:cNvPicPr>
            <a:picLocks noChangeAspect="1" noChangeArrowheads="1"/>
          </p:cNvPicPr>
          <p:nvPr/>
        </p:nvPicPr>
        <p:blipFill>
          <a:blip r:embed="rId3" cstate="print"/>
          <a:srcRect/>
          <a:stretch>
            <a:fillRect/>
          </a:stretch>
        </p:blipFill>
        <p:spPr bwMode="auto">
          <a:xfrm>
            <a:off x="381000" y="1524000"/>
            <a:ext cx="4008438" cy="4645025"/>
          </a:xfrm>
          <a:prstGeom prst="rect">
            <a:avLst/>
          </a:prstGeom>
          <a:noFill/>
        </p:spPr>
      </p:pic>
      <p:sp>
        <p:nvSpPr>
          <p:cNvPr id="46085" name="AutoShape 5"/>
          <p:cNvSpPr>
            <a:spLocks noChangeArrowheads="1"/>
          </p:cNvSpPr>
          <p:nvPr/>
        </p:nvSpPr>
        <p:spPr bwMode="auto">
          <a:xfrm>
            <a:off x="2819400" y="2819400"/>
            <a:ext cx="838200" cy="228600"/>
          </a:xfrm>
          <a:prstGeom prst="leftArrow">
            <a:avLst>
              <a:gd name="adj1" fmla="val 50000"/>
              <a:gd name="adj2" fmla="val 91667"/>
            </a:avLst>
          </a:prstGeom>
          <a:solidFill>
            <a:schemeClr val="accent1"/>
          </a:solidFill>
          <a:ln w="9525">
            <a:solidFill>
              <a:schemeClr val="tx1"/>
            </a:solidFill>
            <a:miter lim="800000"/>
            <a:headEnd/>
            <a:tailEnd/>
          </a:ln>
        </p:spPr>
        <p:txBody>
          <a:bodyPr wrap="none" anchor="ctr"/>
          <a:lstStyle/>
          <a:p>
            <a:endParaRPr lang="en-US"/>
          </a:p>
        </p:txBody>
      </p:sp>
      <p:sp>
        <p:nvSpPr>
          <p:cNvPr id="46086" name="AutoShape 6"/>
          <p:cNvSpPr>
            <a:spLocks noChangeArrowheads="1"/>
          </p:cNvSpPr>
          <p:nvPr/>
        </p:nvSpPr>
        <p:spPr bwMode="auto">
          <a:xfrm>
            <a:off x="2971800" y="3276600"/>
            <a:ext cx="381000" cy="152400"/>
          </a:xfrm>
          <a:prstGeom prst="leftArrow">
            <a:avLst>
              <a:gd name="adj1" fmla="val 50000"/>
              <a:gd name="adj2" fmla="val 62500"/>
            </a:avLst>
          </a:prstGeom>
          <a:solidFill>
            <a:schemeClr val="accent1"/>
          </a:solidFill>
          <a:ln w="9525">
            <a:solidFill>
              <a:schemeClr val="tx1"/>
            </a:solidFill>
            <a:miter lim="800000"/>
            <a:headEnd/>
            <a:tailEnd/>
          </a:ln>
        </p:spPr>
        <p:txBody>
          <a:bodyPr wrap="none" anchor="ctr"/>
          <a:lstStyle/>
          <a:p>
            <a:endParaRPr lang="en-US"/>
          </a:p>
        </p:txBody>
      </p:sp>
      <p:sp>
        <p:nvSpPr>
          <p:cNvPr id="46087" name="AutoShape 7"/>
          <p:cNvSpPr>
            <a:spLocks noChangeArrowheads="1"/>
          </p:cNvSpPr>
          <p:nvPr/>
        </p:nvSpPr>
        <p:spPr bwMode="auto">
          <a:xfrm>
            <a:off x="2743200" y="3124200"/>
            <a:ext cx="685800" cy="152400"/>
          </a:xfrm>
          <a:prstGeom prst="leftArrow">
            <a:avLst>
              <a:gd name="adj1" fmla="val 50000"/>
              <a:gd name="adj2" fmla="val 112500"/>
            </a:avLst>
          </a:prstGeom>
          <a:solidFill>
            <a:schemeClr val="accent1"/>
          </a:solidFill>
          <a:ln w="9525">
            <a:solidFill>
              <a:schemeClr val="tx1"/>
            </a:solidFill>
            <a:miter lim="800000"/>
            <a:headEnd/>
            <a:tailEnd/>
          </a:ln>
        </p:spPr>
        <p:txBody>
          <a:bodyPr wrap="none" anchor="ctr"/>
          <a:lstStyle/>
          <a:p>
            <a:endParaRPr lang="en-US"/>
          </a:p>
        </p:txBody>
      </p:sp>
      <p:sp>
        <p:nvSpPr>
          <p:cNvPr id="46088" name="AutoShape 8"/>
          <p:cNvSpPr>
            <a:spLocks noChangeArrowheads="1"/>
          </p:cNvSpPr>
          <p:nvPr/>
        </p:nvSpPr>
        <p:spPr bwMode="auto">
          <a:xfrm>
            <a:off x="2895600" y="3429000"/>
            <a:ext cx="381000" cy="152400"/>
          </a:xfrm>
          <a:prstGeom prst="leftArrow">
            <a:avLst>
              <a:gd name="adj1" fmla="val 50000"/>
              <a:gd name="adj2" fmla="val 625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4800">
                <a:latin typeface="Bodoni SvtyTwo OS ITC TT-Bold" pitchFamily="-48" charset="0"/>
              </a:rPr>
              <a:t>And, last but not least…</a:t>
            </a:r>
            <a:endParaRPr lang="en-US"/>
          </a:p>
        </p:txBody>
      </p:sp>
      <p:sp>
        <p:nvSpPr>
          <p:cNvPr id="14339" name="Rectangle 3"/>
          <p:cNvSpPr>
            <a:spLocks noGrp="1" noChangeArrowheads="1"/>
          </p:cNvSpPr>
          <p:nvPr>
            <p:ph type="body" idx="1"/>
          </p:nvPr>
        </p:nvSpPr>
        <p:spPr>
          <a:xfrm>
            <a:off x="4572000" y="2133600"/>
            <a:ext cx="3886200" cy="3962400"/>
          </a:xfrm>
        </p:spPr>
        <p:txBody>
          <a:bodyPr/>
          <a:lstStyle/>
          <a:p>
            <a:pPr algn="ctr">
              <a:buFontTx/>
              <a:buNone/>
            </a:pPr>
            <a:r>
              <a:rPr lang="en-US" sz="6600">
                <a:latin typeface="Bodoni SvtyTwo OS ITC TT-Bold" pitchFamily="-48" charset="0"/>
              </a:rPr>
              <a:t>the</a:t>
            </a:r>
          </a:p>
          <a:p>
            <a:pPr algn="ctr">
              <a:buFontTx/>
              <a:buNone/>
            </a:pPr>
            <a:r>
              <a:rPr lang="en-US" sz="6600">
                <a:latin typeface="Bodoni SvtyTwo OS ITC TT-Bold" pitchFamily="-48" charset="0"/>
              </a:rPr>
              <a:t>Southern</a:t>
            </a:r>
          </a:p>
          <a:p>
            <a:pPr algn="ctr">
              <a:buFontTx/>
              <a:buNone/>
            </a:pPr>
            <a:r>
              <a:rPr lang="en-US" sz="6600">
                <a:latin typeface="Bodoni SvtyTwo OS ITC TT-Bold" pitchFamily="-48" charset="0"/>
              </a:rPr>
              <a:t>Colonies</a:t>
            </a:r>
            <a:endParaRPr lang="en-US"/>
          </a:p>
        </p:txBody>
      </p:sp>
      <p:pic>
        <p:nvPicPr>
          <p:cNvPr id="14340" name="Picture 4" descr="13colonies"/>
          <p:cNvPicPr>
            <a:picLocks noChangeAspect="1" noChangeArrowheads="1"/>
          </p:cNvPicPr>
          <p:nvPr/>
        </p:nvPicPr>
        <p:blipFill>
          <a:blip r:embed="rId3" cstate="print"/>
          <a:srcRect/>
          <a:stretch>
            <a:fillRect/>
          </a:stretch>
        </p:blipFill>
        <p:spPr bwMode="auto">
          <a:xfrm>
            <a:off x="381000" y="1828800"/>
            <a:ext cx="4343400" cy="4645025"/>
          </a:xfrm>
          <a:prstGeom prst="rect">
            <a:avLst/>
          </a:prstGeom>
          <a:noFill/>
        </p:spPr>
      </p:pic>
      <p:sp>
        <p:nvSpPr>
          <p:cNvPr id="14341" name="AutoShape 5"/>
          <p:cNvSpPr>
            <a:spLocks noChangeArrowheads="1"/>
          </p:cNvSpPr>
          <p:nvPr/>
        </p:nvSpPr>
        <p:spPr bwMode="auto">
          <a:xfrm>
            <a:off x="2895600" y="3733800"/>
            <a:ext cx="685800" cy="152400"/>
          </a:xfrm>
          <a:prstGeom prst="leftArrow">
            <a:avLst>
              <a:gd name="adj1" fmla="val 50000"/>
              <a:gd name="adj2" fmla="val 112500"/>
            </a:avLst>
          </a:prstGeom>
          <a:solidFill>
            <a:schemeClr val="accent1"/>
          </a:solidFill>
          <a:ln w="9525">
            <a:solidFill>
              <a:schemeClr val="tx1"/>
            </a:solidFill>
            <a:miter lim="800000"/>
            <a:headEnd/>
            <a:tailEnd/>
          </a:ln>
        </p:spPr>
        <p:txBody>
          <a:bodyPr wrap="none" anchor="ctr"/>
          <a:lstStyle/>
          <a:p>
            <a:endParaRPr lang="en-US"/>
          </a:p>
        </p:txBody>
      </p:sp>
      <p:sp>
        <p:nvSpPr>
          <p:cNvPr id="14342" name="AutoShape 6"/>
          <p:cNvSpPr>
            <a:spLocks noChangeArrowheads="1"/>
          </p:cNvSpPr>
          <p:nvPr/>
        </p:nvSpPr>
        <p:spPr bwMode="auto">
          <a:xfrm>
            <a:off x="2819400" y="4038600"/>
            <a:ext cx="914400" cy="228600"/>
          </a:xfrm>
          <a:prstGeom prst="leftArrow">
            <a:avLst>
              <a:gd name="adj1" fmla="val 50000"/>
              <a:gd name="adj2" fmla="val 100000"/>
            </a:avLst>
          </a:prstGeom>
          <a:solidFill>
            <a:schemeClr val="accent1"/>
          </a:solidFill>
          <a:ln w="9525">
            <a:solidFill>
              <a:schemeClr val="tx1"/>
            </a:solidFill>
            <a:miter lim="800000"/>
            <a:headEnd/>
            <a:tailEnd/>
          </a:ln>
        </p:spPr>
        <p:txBody>
          <a:bodyPr wrap="none" anchor="ctr"/>
          <a:lstStyle/>
          <a:p>
            <a:endParaRPr lang="en-US"/>
          </a:p>
        </p:txBody>
      </p:sp>
      <p:sp>
        <p:nvSpPr>
          <p:cNvPr id="14343" name="AutoShape 7"/>
          <p:cNvSpPr>
            <a:spLocks noChangeArrowheads="1"/>
          </p:cNvSpPr>
          <p:nvPr/>
        </p:nvSpPr>
        <p:spPr bwMode="auto">
          <a:xfrm>
            <a:off x="2895600" y="4495800"/>
            <a:ext cx="685800" cy="228600"/>
          </a:xfrm>
          <a:prstGeom prst="lef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14344" name="AutoShape 8"/>
          <p:cNvSpPr>
            <a:spLocks noChangeArrowheads="1"/>
          </p:cNvSpPr>
          <p:nvPr/>
        </p:nvSpPr>
        <p:spPr bwMode="auto">
          <a:xfrm>
            <a:off x="2743200" y="4800600"/>
            <a:ext cx="762000" cy="228600"/>
          </a:xfrm>
          <a:prstGeom prst="leftArrow">
            <a:avLst>
              <a:gd name="adj1" fmla="val 50000"/>
              <a:gd name="adj2" fmla="val 83333"/>
            </a:avLst>
          </a:prstGeom>
          <a:solidFill>
            <a:schemeClr val="accent1"/>
          </a:solidFill>
          <a:ln w="9525">
            <a:solidFill>
              <a:schemeClr val="tx1"/>
            </a:solidFill>
            <a:miter lim="800000"/>
            <a:headEnd/>
            <a:tailEnd/>
          </a:ln>
        </p:spPr>
        <p:txBody>
          <a:bodyPr wrap="none" anchor="ctr"/>
          <a:lstStyle/>
          <a:p>
            <a:endParaRPr lang="en-US"/>
          </a:p>
        </p:txBody>
      </p:sp>
      <p:sp>
        <p:nvSpPr>
          <p:cNvPr id="14345" name="AutoShape 9"/>
          <p:cNvSpPr>
            <a:spLocks noChangeArrowheads="1"/>
          </p:cNvSpPr>
          <p:nvPr/>
        </p:nvSpPr>
        <p:spPr bwMode="auto">
          <a:xfrm>
            <a:off x="2514600" y="5105400"/>
            <a:ext cx="685800" cy="152400"/>
          </a:xfrm>
          <a:prstGeom prst="leftArrow">
            <a:avLst>
              <a:gd name="adj1" fmla="val 50000"/>
              <a:gd name="adj2" fmla="val 1125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0" fill="hold"/>
                                        <p:tgtEl>
                                          <p:spTgt spid="14338"/>
                                        </p:tgtEl>
                                        <p:attrNameLst>
                                          <p:attrName>ppt_x</p:attrName>
                                        </p:attrNameLst>
                                      </p:cBhvr>
                                      <p:tavLst>
                                        <p:tav tm="0">
                                          <p:val>
                                            <p:strVal val="#ppt_x"/>
                                          </p:val>
                                        </p:tav>
                                        <p:tav tm="100000">
                                          <p:val>
                                            <p:strVal val="#ppt_x"/>
                                          </p:val>
                                        </p:tav>
                                      </p:tavLst>
                                    </p:anim>
                                    <p:anim calcmode="lin" valueType="num">
                                      <p:cBhvr additive="base">
                                        <p:cTn id="8" dur="5000" fill="hold"/>
                                        <p:tgtEl>
                                          <p:spTgt spid="143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41"/>
                                        </p:tgtEl>
                                        <p:attrNameLst>
                                          <p:attrName>style.visibility</p:attrName>
                                        </p:attrNameLst>
                                      </p:cBhvr>
                                      <p:to>
                                        <p:strVal val="visible"/>
                                      </p:to>
                                    </p:set>
                                    <p:anim calcmode="lin" valueType="num">
                                      <p:cBhvr additive="base">
                                        <p:cTn id="13" dur="500" fill="hold"/>
                                        <p:tgtEl>
                                          <p:spTgt spid="14341"/>
                                        </p:tgtEl>
                                        <p:attrNameLst>
                                          <p:attrName>ppt_x</p:attrName>
                                        </p:attrNameLst>
                                      </p:cBhvr>
                                      <p:tavLst>
                                        <p:tav tm="0">
                                          <p:val>
                                            <p:strVal val="0-#ppt_w/2"/>
                                          </p:val>
                                        </p:tav>
                                        <p:tav tm="100000">
                                          <p:val>
                                            <p:strVal val="#ppt_x"/>
                                          </p:val>
                                        </p:tav>
                                      </p:tavLst>
                                    </p:anim>
                                    <p:anim calcmode="lin" valueType="num">
                                      <p:cBhvr additive="base">
                                        <p:cTn id="14" dur="500" fill="hold"/>
                                        <p:tgtEl>
                                          <p:spTgt spid="1434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42"/>
                                        </p:tgtEl>
                                        <p:attrNameLst>
                                          <p:attrName>style.visibility</p:attrName>
                                        </p:attrNameLst>
                                      </p:cBhvr>
                                      <p:to>
                                        <p:strVal val="visible"/>
                                      </p:to>
                                    </p:set>
                                    <p:anim calcmode="lin" valueType="num">
                                      <p:cBhvr additive="base">
                                        <p:cTn id="19" dur="500" fill="hold"/>
                                        <p:tgtEl>
                                          <p:spTgt spid="14342"/>
                                        </p:tgtEl>
                                        <p:attrNameLst>
                                          <p:attrName>ppt_x</p:attrName>
                                        </p:attrNameLst>
                                      </p:cBhvr>
                                      <p:tavLst>
                                        <p:tav tm="0">
                                          <p:val>
                                            <p:strVal val="0-#ppt_w/2"/>
                                          </p:val>
                                        </p:tav>
                                        <p:tav tm="100000">
                                          <p:val>
                                            <p:strVal val="#ppt_x"/>
                                          </p:val>
                                        </p:tav>
                                      </p:tavLst>
                                    </p:anim>
                                    <p:anim calcmode="lin" valueType="num">
                                      <p:cBhvr additive="base">
                                        <p:cTn id="20" dur="500" fill="hold"/>
                                        <p:tgtEl>
                                          <p:spTgt spid="1434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343"/>
                                        </p:tgtEl>
                                        <p:attrNameLst>
                                          <p:attrName>style.visibility</p:attrName>
                                        </p:attrNameLst>
                                      </p:cBhvr>
                                      <p:to>
                                        <p:strVal val="visible"/>
                                      </p:to>
                                    </p:set>
                                    <p:anim calcmode="lin" valueType="num">
                                      <p:cBhvr additive="base">
                                        <p:cTn id="25" dur="500" fill="hold"/>
                                        <p:tgtEl>
                                          <p:spTgt spid="14343"/>
                                        </p:tgtEl>
                                        <p:attrNameLst>
                                          <p:attrName>ppt_x</p:attrName>
                                        </p:attrNameLst>
                                      </p:cBhvr>
                                      <p:tavLst>
                                        <p:tav tm="0">
                                          <p:val>
                                            <p:strVal val="0-#ppt_w/2"/>
                                          </p:val>
                                        </p:tav>
                                        <p:tav tm="100000">
                                          <p:val>
                                            <p:strVal val="#ppt_x"/>
                                          </p:val>
                                        </p:tav>
                                      </p:tavLst>
                                    </p:anim>
                                    <p:anim calcmode="lin" valueType="num">
                                      <p:cBhvr additive="base">
                                        <p:cTn id="26" dur="500" fill="hold"/>
                                        <p:tgtEl>
                                          <p:spTgt spid="1434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344"/>
                                        </p:tgtEl>
                                        <p:attrNameLst>
                                          <p:attrName>style.visibility</p:attrName>
                                        </p:attrNameLst>
                                      </p:cBhvr>
                                      <p:to>
                                        <p:strVal val="visible"/>
                                      </p:to>
                                    </p:set>
                                    <p:anim calcmode="lin" valueType="num">
                                      <p:cBhvr additive="base">
                                        <p:cTn id="31" dur="500" fill="hold"/>
                                        <p:tgtEl>
                                          <p:spTgt spid="14344"/>
                                        </p:tgtEl>
                                        <p:attrNameLst>
                                          <p:attrName>ppt_x</p:attrName>
                                        </p:attrNameLst>
                                      </p:cBhvr>
                                      <p:tavLst>
                                        <p:tav tm="0">
                                          <p:val>
                                            <p:strVal val="0-#ppt_w/2"/>
                                          </p:val>
                                        </p:tav>
                                        <p:tav tm="100000">
                                          <p:val>
                                            <p:strVal val="#ppt_x"/>
                                          </p:val>
                                        </p:tav>
                                      </p:tavLst>
                                    </p:anim>
                                    <p:anim calcmode="lin" valueType="num">
                                      <p:cBhvr additive="base">
                                        <p:cTn id="32" dur="500" fill="hold"/>
                                        <p:tgtEl>
                                          <p:spTgt spid="1434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4345"/>
                                        </p:tgtEl>
                                        <p:attrNameLst>
                                          <p:attrName>style.visibility</p:attrName>
                                        </p:attrNameLst>
                                      </p:cBhvr>
                                      <p:to>
                                        <p:strVal val="visible"/>
                                      </p:to>
                                    </p:set>
                                    <p:anim calcmode="lin" valueType="num">
                                      <p:cBhvr additive="base">
                                        <p:cTn id="37" dur="500" fill="hold"/>
                                        <p:tgtEl>
                                          <p:spTgt spid="14345"/>
                                        </p:tgtEl>
                                        <p:attrNameLst>
                                          <p:attrName>ppt_x</p:attrName>
                                        </p:attrNameLst>
                                      </p:cBhvr>
                                      <p:tavLst>
                                        <p:tav tm="0">
                                          <p:val>
                                            <p:strVal val="0-#ppt_w/2"/>
                                          </p:val>
                                        </p:tav>
                                        <p:tav tm="100000">
                                          <p:val>
                                            <p:strVal val="#ppt_x"/>
                                          </p:val>
                                        </p:tav>
                                      </p:tavLst>
                                    </p:anim>
                                    <p:anim calcmode="lin" valueType="num">
                                      <p:cBhvr additive="base">
                                        <p:cTn id="38" dur="500" fill="hold"/>
                                        <p:tgtEl>
                                          <p:spTgt spid="1434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41" grpId="0" animBg="1"/>
      <p:bldP spid="14342" grpId="0" animBg="1"/>
      <p:bldP spid="14343" grpId="0" animBg="1"/>
      <p:bldP spid="14344" grpId="0" animBg="1"/>
      <p:bldP spid="1434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6600">
                <a:latin typeface="Skia" pitchFamily="-48" charset="0"/>
              </a:rPr>
              <a:t>Virginia</a:t>
            </a:r>
            <a:endParaRPr lang="en-US"/>
          </a:p>
        </p:txBody>
      </p:sp>
      <p:sp>
        <p:nvSpPr>
          <p:cNvPr id="16387" name="Rectangle 3"/>
          <p:cNvSpPr>
            <a:spLocks noGrp="1" noChangeArrowheads="1"/>
          </p:cNvSpPr>
          <p:nvPr>
            <p:ph type="body" idx="1"/>
          </p:nvPr>
        </p:nvSpPr>
        <p:spPr>
          <a:xfrm>
            <a:off x="685800" y="2133600"/>
            <a:ext cx="7772400" cy="4343400"/>
          </a:xfrm>
        </p:spPr>
        <p:txBody>
          <a:bodyPr/>
          <a:lstStyle/>
          <a:p>
            <a:r>
              <a:rPr lang="en-US"/>
              <a:t>First place founded by England in North America</a:t>
            </a:r>
          </a:p>
          <a:p>
            <a:r>
              <a:rPr lang="en-US"/>
              <a:t>Colony of Jamestown founded in 1607 by London Co. of Explorers</a:t>
            </a:r>
          </a:p>
          <a:p>
            <a:r>
              <a:rPr lang="en-US"/>
              <a:t>Group was trying to find faster trade routes and gold</a:t>
            </a:r>
          </a:p>
          <a:p>
            <a:r>
              <a:rPr lang="en-US"/>
              <a:t>Settled in Virginia for land and resources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7200">
                <a:latin typeface="Mona Lisa Solid ITC TT" pitchFamily="-48" charset="0"/>
              </a:rPr>
              <a:t>Maryland</a:t>
            </a:r>
            <a:endParaRPr lang="en-US"/>
          </a:p>
        </p:txBody>
      </p:sp>
      <p:sp>
        <p:nvSpPr>
          <p:cNvPr id="15363" name="Rectangle 3"/>
          <p:cNvSpPr>
            <a:spLocks noGrp="1" noChangeArrowheads="1"/>
          </p:cNvSpPr>
          <p:nvPr>
            <p:ph type="body" idx="1"/>
          </p:nvPr>
        </p:nvSpPr>
        <p:spPr>
          <a:xfrm>
            <a:off x="685800" y="2133600"/>
            <a:ext cx="7772400" cy="4724400"/>
          </a:xfrm>
        </p:spPr>
        <p:txBody>
          <a:bodyPr/>
          <a:lstStyle/>
          <a:p>
            <a:pPr>
              <a:lnSpc>
                <a:spcPct val="90000"/>
              </a:lnSpc>
            </a:pPr>
            <a:r>
              <a:rPr lang="en-US" sz="2800"/>
              <a:t>G</a:t>
            </a:r>
            <a:r>
              <a:rPr lang="en-US"/>
              <a:t>iven to George Calvert aka Lord Baltimore by King Charles II in 1634</a:t>
            </a:r>
          </a:p>
          <a:p>
            <a:pPr>
              <a:lnSpc>
                <a:spcPct val="90000"/>
              </a:lnSpc>
            </a:pPr>
            <a:r>
              <a:rPr lang="en-US"/>
              <a:t>The land was supposed to be a place for Catholics to settle and avoid mistreatment</a:t>
            </a:r>
          </a:p>
          <a:p>
            <a:pPr>
              <a:lnSpc>
                <a:spcPct val="90000"/>
              </a:lnSpc>
            </a:pPr>
            <a:r>
              <a:rPr lang="en-US"/>
              <a:t>King Charles II told Lord Baltimore to cultivate land for resources ($$$)</a:t>
            </a:r>
          </a:p>
          <a:p>
            <a:pPr>
              <a:lnSpc>
                <a:spcPct val="90000"/>
              </a:lnSpc>
            </a:pPr>
            <a:r>
              <a:rPr lang="en-US"/>
              <a:t>Colony was exactly like its neighbor Virginia</a:t>
            </a:r>
            <a:endParaRPr lang="en-US" sz="2800"/>
          </a:p>
          <a:p>
            <a:pPr>
              <a:lnSpc>
                <a:spcPct val="90000"/>
              </a:lnSpc>
            </a:pPr>
            <a:endParaRPr lang="en-U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5300">
                <a:solidFill>
                  <a:schemeClr val="bg2"/>
                </a:solidFill>
                <a:latin typeface="Bodoni SvtyTwo ITC TT-Bold" pitchFamily="-48" charset="0"/>
              </a:rPr>
              <a:t>Featuring . . . </a:t>
            </a:r>
            <a:endParaRPr lang="en-US"/>
          </a:p>
        </p:txBody>
      </p:sp>
      <p:sp>
        <p:nvSpPr>
          <p:cNvPr id="5123" name="Rectangle 3"/>
          <p:cNvSpPr>
            <a:spLocks noGrp="1" noChangeArrowheads="1"/>
          </p:cNvSpPr>
          <p:nvPr>
            <p:ph type="body" idx="1"/>
          </p:nvPr>
        </p:nvSpPr>
        <p:spPr>
          <a:xfrm>
            <a:off x="4648200" y="2286000"/>
            <a:ext cx="4495800" cy="3200400"/>
          </a:xfrm>
        </p:spPr>
        <p:txBody>
          <a:bodyPr/>
          <a:lstStyle/>
          <a:p>
            <a:pPr algn="ctr">
              <a:buFontTx/>
              <a:buNone/>
            </a:pPr>
            <a:r>
              <a:rPr lang="en-US" sz="6000">
                <a:latin typeface="Bodoni SvtyTwo OS ITC TT-Bold" pitchFamily="-48" charset="0"/>
              </a:rPr>
              <a:t>the </a:t>
            </a:r>
          </a:p>
          <a:p>
            <a:pPr algn="ctr">
              <a:buFontTx/>
              <a:buNone/>
            </a:pPr>
            <a:r>
              <a:rPr lang="en-US" sz="6000">
                <a:latin typeface="Bodoni SvtyTwo OS ITC TT-Bold" pitchFamily="-48" charset="0"/>
              </a:rPr>
              <a:t>New England Colonies</a:t>
            </a:r>
            <a:endParaRPr lang="en-US"/>
          </a:p>
        </p:txBody>
      </p:sp>
      <p:pic>
        <p:nvPicPr>
          <p:cNvPr id="5126" name="Picture 6" descr="13colonies"/>
          <p:cNvPicPr>
            <a:picLocks noChangeAspect="1" noChangeArrowheads="1"/>
          </p:cNvPicPr>
          <p:nvPr/>
        </p:nvPicPr>
        <p:blipFill>
          <a:blip r:embed="rId3" cstate="print"/>
          <a:srcRect/>
          <a:stretch>
            <a:fillRect/>
          </a:stretch>
        </p:blipFill>
        <p:spPr bwMode="auto">
          <a:xfrm>
            <a:off x="381000" y="1447800"/>
            <a:ext cx="4191000" cy="4645025"/>
          </a:xfrm>
          <a:prstGeom prst="rect">
            <a:avLst/>
          </a:prstGeom>
          <a:noFill/>
        </p:spPr>
      </p:pic>
      <p:sp>
        <p:nvSpPr>
          <p:cNvPr id="5127" name="AutoShape 7"/>
          <p:cNvSpPr>
            <a:spLocks noChangeArrowheads="1"/>
          </p:cNvSpPr>
          <p:nvPr/>
        </p:nvSpPr>
        <p:spPr bwMode="auto">
          <a:xfrm>
            <a:off x="3429000" y="2362200"/>
            <a:ext cx="533400" cy="152400"/>
          </a:xfrm>
          <a:prstGeom prst="leftArrow">
            <a:avLst>
              <a:gd name="adj1" fmla="val 50000"/>
              <a:gd name="adj2" fmla="val 87500"/>
            </a:avLst>
          </a:prstGeom>
          <a:solidFill>
            <a:schemeClr val="accent1"/>
          </a:solidFill>
          <a:ln w="9525">
            <a:solidFill>
              <a:schemeClr val="tx1"/>
            </a:solidFill>
            <a:miter lim="800000"/>
            <a:headEnd/>
            <a:tailEnd/>
          </a:ln>
        </p:spPr>
        <p:txBody>
          <a:bodyPr wrap="none" anchor="ctr"/>
          <a:lstStyle/>
          <a:p>
            <a:endParaRPr lang="en-US"/>
          </a:p>
        </p:txBody>
      </p:sp>
      <p:sp>
        <p:nvSpPr>
          <p:cNvPr id="5128" name="AutoShape 8"/>
          <p:cNvSpPr>
            <a:spLocks noChangeArrowheads="1"/>
          </p:cNvSpPr>
          <p:nvPr/>
        </p:nvSpPr>
        <p:spPr bwMode="auto">
          <a:xfrm>
            <a:off x="3276600" y="2590800"/>
            <a:ext cx="381000" cy="152400"/>
          </a:xfrm>
          <a:prstGeom prst="leftArrow">
            <a:avLst>
              <a:gd name="adj1" fmla="val 50000"/>
              <a:gd name="adj2" fmla="val 62500"/>
            </a:avLst>
          </a:prstGeom>
          <a:solidFill>
            <a:schemeClr val="accent1"/>
          </a:solidFill>
          <a:ln w="9525">
            <a:solidFill>
              <a:schemeClr val="tx1"/>
            </a:solidFill>
            <a:miter lim="800000"/>
            <a:headEnd/>
            <a:tailEnd/>
          </a:ln>
        </p:spPr>
        <p:txBody>
          <a:bodyPr wrap="none" anchor="ctr"/>
          <a:lstStyle/>
          <a:p>
            <a:endParaRPr lang="en-US"/>
          </a:p>
        </p:txBody>
      </p:sp>
      <p:sp>
        <p:nvSpPr>
          <p:cNvPr id="5129" name="AutoShape 9"/>
          <p:cNvSpPr>
            <a:spLocks noChangeArrowheads="1"/>
          </p:cNvSpPr>
          <p:nvPr/>
        </p:nvSpPr>
        <p:spPr bwMode="auto">
          <a:xfrm>
            <a:off x="3429000" y="2743200"/>
            <a:ext cx="381000" cy="152400"/>
          </a:xfrm>
          <a:prstGeom prst="leftArrow">
            <a:avLst>
              <a:gd name="adj1" fmla="val 50000"/>
              <a:gd name="adj2" fmla="val 62500"/>
            </a:avLst>
          </a:prstGeom>
          <a:solidFill>
            <a:schemeClr val="accent1"/>
          </a:solidFill>
          <a:ln w="9525">
            <a:solidFill>
              <a:schemeClr val="tx1"/>
            </a:solidFill>
            <a:miter lim="800000"/>
            <a:headEnd/>
            <a:tailEnd/>
          </a:ln>
        </p:spPr>
        <p:txBody>
          <a:bodyPr wrap="none" anchor="ctr"/>
          <a:lstStyle/>
          <a:p>
            <a:endParaRPr lang="en-US"/>
          </a:p>
        </p:txBody>
      </p:sp>
      <p:sp>
        <p:nvSpPr>
          <p:cNvPr id="5130" name="AutoShape 10"/>
          <p:cNvSpPr>
            <a:spLocks noChangeArrowheads="1"/>
          </p:cNvSpPr>
          <p:nvPr/>
        </p:nvSpPr>
        <p:spPr bwMode="auto">
          <a:xfrm>
            <a:off x="3276600" y="2895600"/>
            <a:ext cx="533400" cy="152400"/>
          </a:xfrm>
          <a:prstGeom prst="leftArrow">
            <a:avLst>
              <a:gd name="adj1" fmla="val 50000"/>
              <a:gd name="adj2" fmla="val 875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 calcmode="lin" valueType="num">
                                      <p:cBhvr additive="base">
                                        <p:cTn id="7" dur="500" fill="hold"/>
                                        <p:tgtEl>
                                          <p:spTgt spid="512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iterate type="wd">
                                    <p:tmPct val="100000"/>
                                  </p:iterate>
                                  <p:childTnLst>
                                    <p:set>
                                      <p:cBhvr>
                                        <p:cTn id="12" dur="1" fill="hold">
                                          <p:stCondLst>
                                            <p:cond delay="0"/>
                                          </p:stCondLst>
                                        </p:cTn>
                                        <p:tgtEl>
                                          <p:spTgt spid="5123">
                                            <p:txEl>
                                              <p:pRg st="0" end="0"/>
                                            </p:txEl>
                                          </p:spTgt>
                                        </p:tgtEl>
                                        <p:attrNameLst>
                                          <p:attrName>style.visibility</p:attrName>
                                        </p:attrNameLst>
                                      </p:cBhvr>
                                      <p:to>
                                        <p:strVal val="visible"/>
                                      </p:to>
                                    </p:set>
                                    <p:anim calcmode="lin" valueType="num">
                                      <p:cBhvr additive="base">
                                        <p:cTn id="13" dur="3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512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iterate type="wd">
                                    <p:tmPct val="100000"/>
                                  </p:iterate>
                                  <p:childTnLst>
                                    <p:set>
                                      <p:cBhvr>
                                        <p:cTn id="18" dur="1" fill="hold">
                                          <p:stCondLst>
                                            <p:cond delay="0"/>
                                          </p:stCondLst>
                                        </p:cTn>
                                        <p:tgtEl>
                                          <p:spTgt spid="5123">
                                            <p:txEl>
                                              <p:pRg st="1" end="1"/>
                                            </p:txEl>
                                          </p:spTgt>
                                        </p:tgtEl>
                                        <p:attrNameLst>
                                          <p:attrName>style.visibility</p:attrName>
                                        </p:attrNameLst>
                                      </p:cBhvr>
                                      <p:to>
                                        <p:strVal val="visible"/>
                                      </p:to>
                                    </p:set>
                                    <p:anim calcmode="lin" valueType="num">
                                      <p:cBhvr additive="base">
                                        <p:cTn id="19" dur="3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20" dur="300" fill="hold"/>
                                        <p:tgtEl>
                                          <p:spTgt spid="512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7"/>
                                        </p:tgtEl>
                                        <p:attrNameLst>
                                          <p:attrName>style.visibility</p:attrName>
                                        </p:attrNameLst>
                                      </p:cBhvr>
                                      <p:to>
                                        <p:strVal val="visible"/>
                                      </p:to>
                                    </p:set>
                                    <p:anim calcmode="lin" valueType="num">
                                      <p:cBhvr additive="base">
                                        <p:cTn id="25" dur="500" fill="hold"/>
                                        <p:tgtEl>
                                          <p:spTgt spid="5127"/>
                                        </p:tgtEl>
                                        <p:attrNameLst>
                                          <p:attrName>ppt_x</p:attrName>
                                        </p:attrNameLst>
                                      </p:cBhvr>
                                      <p:tavLst>
                                        <p:tav tm="0">
                                          <p:val>
                                            <p:strVal val="0-#ppt_w/2"/>
                                          </p:val>
                                        </p:tav>
                                        <p:tav tm="100000">
                                          <p:val>
                                            <p:strVal val="#ppt_x"/>
                                          </p:val>
                                        </p:tav>
                                      </p:tavLst>
                                    </p:anim>
                                    <p:anim calcmode="lin" valueType="num">
                                      <p:cBhvr additive="base">
                                        <p:cTn id="26" dur="500" fill="hold"/>
                                        <p:tgtEl>
                                          <p:spTgt spid="512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8"/>
                                        </p:tgtEl>
                                        <p:attrNameLst>
                                          <p:attrName>style.visibility</p:attrName>
                                        </p:attrNameLst>
                                      </p:cBhvr>
                                      <p:to>
                                        <p:strVal val="visible"/>
                                      </p:to>
                                    </p:set>
                                    <p:anim calcmode="lin" valueType="num">
                                      <p:cBhvr additive="base">
                                        <p:cTn id="31" dur="500" fill="hold"/>
                                        <p:tgtEl>
                                          <p:spTgt spid="5128"/>
                                        </p:tgtEl>
                                        <p:attrNameLst>
                                          <p:attrName>ppt_x</p:attrName>
                                        </p:attrNameLst>
                                      </p:cBhvr>
                                      <p:tavLst>
                                        <p:tav tm="0">
                                          <p:val>
                                            <p:strVal val="0-#ppt_w/2"/>
                                          </p:val>
                                        </p:tav>
                                        <p:tav tm="100000">
                                          <p:val>
                                            <p:strVal val="#ppt_x"/>
                                          </p:val>
                                        </p:tav>
                                      </p:tavLst>
                                    </p:anim>
                                    <p:anim calcmode="lin" valueType="num">
                                      <p:cBhvr additive="base">
                                        <p:cTn id="32" dur="500" fill="hold"/>
                                        <p:tgtEl>
                                          <p:spTgt spid="512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129"/>
                                        </p:tgtEl>
                                        <p:attrNameLst>
                                          <p:attrName>style.visibility</p:attrName>
                                        </p:attrNameLst>
                                      </p:cBhvr>
                                      <p:to>
                                        <p:strVal val="visible"/>
                                      </p:to>
                                    </p:set>
                                    <p:anim calcmode="lin" valueType="num">
                                      <p:cBhvr additive="base">
                                        <p:cTn id="37" dur="500" fill="hold"/>
                                        <p:tgtEl>
                                          <p:spTgt spid="5129"/>
                                        </p:tgtEl>
                                        <p:attrNameLst>
                                          <p:attrName>ppt_x</p:attrName>
                                        </p:attrNameLst>
                                      </p:cBhvr>
                                      <p:tavLst>
                                        <p:tav tm="0">
                                          <p:val>
                                            <p:strVal val="0-#ppt_w/2"/>
                                          </p:val>
                                        </p:tav>
                                        <p:tav tm="100000">
                                          <p:val>
                                            <p:strVal val="#ppt_x"/>
                                          </p:val>
                                        </p:tav>
                                      </p:tavLst>
                                    </p:anim>
                                    <p:anim calcmode="lin" valueType="num">
                                      <p:cBhvr additive="base">
                                        <p:cTn id="38" dur="500" fill="hold"/>
                                        <p:tgtEl>
                                          <p:spTgt spid="512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130"/>
                                        </p:tgtEl>
                                        <p:attrNameLst>
                                          <p:attrName>style.visibility</p:attrName>
                                        </p:attrNameLst>
                                      </p:cBhvr>
                                      <p:to>
                                        <p:strVal val="visible"/>
                                      </p:to>
                                    </p:set>
                                    <p:anim calcmode="lin" valueType="num">
                                      <p:cBhvr additive="base">
                                        <p:cTn id="43" dur="500" fill="hold"/>
                                        <p:tgtEl>
                                          <p:spTgt spid="5130"/>
                                        </p:tgtEl>
                                        <p:attrNameLst>
                                          <p:attrName>ppt_x</p:attrName>
                                        </p:attrNameLst>
                                      </p:cBhvr>
                                      <p:tavLst>
                                        <p:tav tm="0">
                                          <p:val>
                                            <p:strVal val="0-#ppt_w/2"/>
                                          </p:val>
                                        </p:tav>
                                        <p:tav tm="100000">
                                          <p:val>
                                            <p:strVal val="#ppt_x"/>
                                          </p:val>
                                        </p:tav>
                                      </p:tavLst>
                                    </p:anim>
                                    <p:anim calcmode="lin" valueType="num">
                                      <p:cBhvr additive="base">
                                        <p:cTn id="44" dur="500" fill="hold"/>
                                        <p:tgtEl>
                                          <p:spTgt spid="513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autoUpdateAnimBg="0"/>
      <p:bldP spid="5123" grpId="0" build="p" autoUpdateAnimBg="0"/>
      <p:bldP spid="5127" grpId="0" animBg="1"/>
      <p:bldP spid="5128" grpId="0" animBg="1"/>
      <p:bldP spid="5129" grpId="0" animBg="1"/>
      <p:bldP spid="513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6000">
                <a:latin typeface="Marker Felt" pitchFamily="-48" charset="0"/>
              </a:rPr>
              <a:t>North</a:t>
            </a:r>
            <a:r>
              <a:rPr lang="en-US" sz="6000"/>
              <a:t> </a:t>
            </a:r>
            <a:r>
              <a:rPr lang="en-US" sz="6000">
                <a:latin typeface="Marker Felt" pitchFamily="-48" charset="0"/>
              </a:rPr>
              <a:t>Carolina</a:t>
            </a:r>
            <a:endParaRPr lang="en-US"/>
          </a:p>
        </p:txBody>
      </p:sp>
      <p:sp>
        <p:nvSpPr>
          <p:cNvPr id="17411" name="Rectangle 3"/>
          <p:cNvSpPr>
            <a:spLocks noGrp="1" noChangeArrowheads="1"/>
          </p:cNvSpPr>
          <p:nvPr>
            <p:ph type="body" idx="1"/>
          </p:nvPr>
        </p:nvSpPr>
        <p:spPr/>
        <p:txBody>
          <a:bodyPr/>
          <a:lstStyle/>
          <a:p>
            <a:pPr>
              <a:lnSpc>
                <a:spcPct val="90000"/>
              </a:lnSpc>
            </a:pPr>
            <a:r>
              <a:rPr lang="en-US"/>
              <a:t>NC and SC were founded in 1653 by pioneers from other colonies </a:t>
            </a:r>
          </a:p>
          <a:p>
            <a:pPr>
              <a:lnSpc>
                <a:spcPct val="90000"/>
              </a:lnSpc>
            </a:pPr>
            <a:r>
              <a:rPr lang="en-US"/>
              <a:t>North Carolina and South Carolina were originally one colony</a:t>
            </a:r>
          </a:p>
          <a:p>
            <a:pPr>
              <a:lnSpc>
                <a:spcPct val="90000"/>
              </a:lnSpc>
            </a:pPr>
            <a:r>
              <a:rPr lang="en-US"/>
              <a:t>The two were separated by the King in 1711</a:t>
            </a:r>
          </a:p>
          <a:p>
            <a:pPr>
              <a:lnSpc>
                <a:spcPct val="90000"/>
              </a:lnSpc>
            </a:pPr>
            <a:r>
              <a:rPr lang="en-US"/>
              <a:t>NC was settled as overflow from Virginia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5400">
                <a:latin typeface="Jazz LET" pitchFamily="-48" charset="0"/>
              </a:rPr>
              <a:t>South Carolina</a:t>
            </a:r>
            <a:endParaRPr lang="en-US"/>
          </a:p>
        </p:txBody>
      </p:sp>
      <p:sp>
        <p:nvSpPr>
          <p:cNvPr id="18435" name="Rectangle 3"/>
          <p:cNvSpPr>
            <a:spLocks noGrp="1" noChangeArrowheads="1"/>
          </p:cNvSpPr>
          <p:nvPr>
            <p:ph type="body" idx="1"/>
          </p:nvPr>
        </p:nvSpPr>
        <p:spPr>
          <a:xfrm>
            <a:off x="685800" y="2133600"/>
            <a:ext cx="7772400" cy="4495800"/>
          </a:xfrm>
        </p:spPr>
        <p:txBody>
          <a:bodyPr/>
          <a:lstStyle/>
          <a:p>
            <a:pPr>
              <a:lnSpc>
                <a:spcPct val="90000"/>
              </a:lnSpc>
            </a:pPr>
            <a:r>
              <a:rPr lang="en-US"/>
              <a:t>English planters from the island of Barbados founded Charles Town in 1670 </a:t>
            </a:r>
          </a:p>
          <a:p>
            <a:pPr>
              <a:lnSpc>
                <a:spcPct val="90000"/>
              </a:lnSpc>
            </a:pPr>
            <a:r>
              <a:rPr lang="en-US"/>
              <a:t>Planters brought with them slaves.  Unlike Maryland and Virginia, Carolinas had institution of slavery from beginning of colony</a:t>
            </a:r>
          </a:p>
          <a:p>
            <a:pPr>
              <a:lnSpc>
                <a:spcPct val="90000"/>
              </a:lnSpc>
            </a:pPr>
            <a:r>
              <a:rPr lang="en-US"/>
              <a:t>plantations</a:t>
            </a:r>
          </a:p>
          <a:p>
            <a:pPr>
              <a:lnSpc>
                <a:spcPct val="90000"/>
              </a:lnSpc>
            </a:pPr>
            <a:r>
              <a:rPr lang="en-US"/>
              <a:t>Rice and Indigo major crops in SC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6600">
                <a:latin typeface="Colonna MT" pitchFamily="-48" charset="0"/>
              </a:rPr>
              <a:t>Georgia</a:t>
            </a:r>
            <a:endParaRPr lang="en-US"/>
          </a:p>
        </p:txBody>
      </p:sp>
      <p:sp>
        <p:nvSpPr>
          <p:cNvPr id="19459" name="Rectangle 3"/>
          <p:cNvSpPr>
            <a:spLocks noGrp="1" noChangeArrowheads="1"/>
          </p:cNvSpPr>
          <p:nvPr>
            <p:ph type="body" idx="1"/>
          </p:nvPr>
        </p:nvSpPr>
        <p:spPr>
          <a:xfrm>
            <a:off x="685800" y="2133600"/>
            <a:ext cx="7772400" cy="4343400"/>
          </a:xfrm>
        </p:spPr>
        <p:txBody>
          <a:bodyPr/>
          <a:lstStyle/>
          <a:p>
            <a:r>
              <a:rPr lang="en-US" sz="2800"/>
              <a:t>Established in 1733 after all of the other colonies were founded as a buffer between SC and Spain’s Florida</a:t>
            </a:r>
          </a:p>
          <a:p>
            <a:r>
              <a:rPr lang="en-US" sz="2800"/>
              <a:t>King gave to General James Edward Oglethorpe</a:t>
            </a:r>
          </a:p>
          <a:p>
            <a:r>
              <a:rPr lang="en-US" sz="2800"/>
              <a:t>Oglethorpe decided to bring poor and debtors from England</a:t>
            </a:r>
          </a:p>
          <a:p>
            <a:r>
              <a:rPr lang="en-US" sz="2800"/>
              <a:t>Georgia settled as penal colony</a:t>
            </a:r>
          </a:p>
          <a:p>
            <a:endParaRPr lang="en-US"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990600" y="533400"/>
            <a:ext cx="6553200" cy="1143000"/>
          </a:xfrm>
        </p:spPr>
        <p:txBody>
          <a:bodyPr/>
          <a:lstStyle/>
          <a:p>
            <a:r>
              <a:rPr lang="en-US" sz="4800" dirty="0">
                <a:solidFill>
                  <a:schemeClr val="bg2"/>
                </a:solidFill>
                <a:latin typeface="Bodoni SvtyTwo OS ITC TT-Bold" pitchFamily="-48" charset="0"/>
              </a:rPr>
              <a:t>Region Notes</a:t>
            </a:r>
            <a:endParaRPr lang="en-US" dirty="0"/>
          </a:p>
        </p:txBody>
      </p:sp>
      <p:sp>
        <p:nvSpPr>
          <p:cNvPr id="35843" name="Rectangle 3"/>
          <p:cNvSpPr>
            <a:spLocks noGrp="1" noChangeArrowheads="1"/>
          </p:cNvSpPr>
          <p:nvPr>
            <p:ph type="body" idx="1"/>
          </p:nvPr>
        </p:nvSpPr>
        <p:spPr>
          <a:xfrm>
            <a:off x="4953000" y="1371600"/>
            <a:ext cx="3886200" cy="3962400"/>
          </a:xfrm>
        </p:spPr>
        <p:txBody>
          <a:bodyPr/>
          <a:lstStyle/>
          <a:p>
            <a:r>
              <a:rPr lang="en-US" dirty="0" smtClean="0"/>
              <a:t>Seminole, Cherokee, and Choctaw were Native American tribes in the South</a:t>
            </a:r>
          </a:p>
          <a:p>
            <a:r>
              <a:rPr lang="en-US" dirty="0" smtClean="0"/>
              <a:t>The colonies and N.A. fought often but also traded often with one another</a:t>
            </a:r>
            <a:endParaRPr lang="en-US" dirty="0"/>
          </a:p>
        </p:txBody>
      </p:sp>
      <p:pic>
        <p:nvPicPr>
          <p:cNvPr id="35844" name="Picture 4" descr="13colonies"/>
          <p:cNvPicPr>
            <a:picLocks noChangeAspect="1" noChangeArrowheads="1"/>
          </p:cNvPicPr>
          <p:nvPr/>
        </p:nvPicPr>
        <p:blipFill>
          <a:blip r:embed="rId3" cstate="print"/>
          <a:srcRect/>
          <a:stretch>
            <a:fillRect/>
          </a:stretch>
        </p:blipFill>
        <p:spPr bwMode="auto">
          <a:xfrm>
            <a:off x="381000" y="1828800"/>
            <a:ext cx="4343400" cy="4645025"/>
          </a:xfrm>
          <a:prstGeom prst="rect">
            <a:avLst/>
          </a:prstGeom>
          <a:noFill/>
        </p:spPr>
      </p:pic>
      <p:sp>
        <p:nvSpPr>
          <p:cNvPr id="35845" name="AutoShape 5"/>
          <p:cNvSpPr>
            <a:spLocks noChangeArrowheads="1"/>
          </p:cNvSpPr>
          <p:nvPr/>
        </p:nvSpPr>
        <p:spPr bwMode="auto">
          <a:xfrm>
            <a:off x="2895600" y="3733800"/>
            <a:ext cx="685800" cy="152400"/>
          </a:xfrm>
          <a:prstGeom prst="leftArrow">
            <a:avLst>
              <a:gd name="adj1" fmla="val 50000"/>
              <a:gd name="adj2" fmla="val 112500"/>
            </a:avLst>
          </a:prstGeom>
          <a:solidFill>
            <a:schemeClr val="accent1"/>
          </a:solidFill>
          <a:ln w="9525">
            <a:solidFill>
              <a:schemeClr val="tx1"/>
            </a:solidFill>
            <a:miter lim="800000"/>
            <a:headEnd/>
            <a:tailEnd/>
          </a:ln>
        </p:spPr>
        <p:txBody>
          <a:bodyPr wrap="none" anchor="ctr"/>
          <a:lstStyle/>
          <a:p>
            <a:endParaRPr lang="en-US"/>
          </a:p>
        </p:txBody>
      </p:sp>
      <p:sp>
        <p:nvSpPr>
          <p:cNvPr id="35846" name="AutoShape 6"/>
          <p:cNvSpPr>
            <a:spLocks noChangeArrowheads="1"/>
          </p:cNvSpPr>
          <p:nvPr/>
        </p:nvSpPr>
        <p:spPr bwMode="auto">
          <a:xfrm>
            <a:off x="2819400" y="4038600"/>
            <a:ext cx="914400" cy="228600"/>
          </a:xfrm>
          <a:prstGeom prst="leftArrow">
            <a:avLst>
              <a:gd name="adj1" fmla="val 50000"/>
              <a:gd name="adj2" fmla="val 100000"/>
            </a:avLst>
          </a:prstGeom>
          <a:solidFill>
            <a:schemeClr val="accent1"/>
          </a:solidFill>
          <a:ln w="9525">
            <a:solidFill>
              <a:schemeClr val="tx1"/>
            </a:solidFill>
            <a:miter lim="800000"/>
            <a:headEnd/>
            <a:tailEnd/>
          </a:ln>
        </p:spPr>
        <p:txBody>
          <a:bodyPr wrap="none" anchor="ctr"/>
          <a:lstStyle/>
          <a:p>
            <a:endParaRPr lang="en-US"/>
          </a:p>
        </p:txBody>
      </p:sp>
      <p:sp>
        <p:nvSpPr>
          <p:cNvPr id="35847" name="AutoShape 7"/>
          <p:cNvSpPr>
            <a:spLocks noChangeArrowheads="1"/>
          </p:cNvSpPr>
          <p:nvPr/>
        </p:nvSpPr>
        <p:spPr bwMode="auto">
          <a:xfrm>
            <a:off x="2895600" y="4495800"/>
            <a:ext cx="685800" cy="228600"/>
          </a:xfrm>
          <a:prstGeom prst="lef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35848" name="AutoShape 8"/>
          <p:cNvSpPr>
            <a:spLocks noChangeArrowheads="1"/>
          </p:cNvSpPr>
          <p:nvPr/>
        </p:nvSpPr>
        <p:spPr bwMode="auto">
          <a:xfrm>
            <a:off x="2743200" y="4800600"/>
            <a:ext cx="762000" cy="228600"/>
          </a:xfrm>
          <a:prstGeom prst="leftArrow">
            <a:avLst>
              <a:gd name="adj1" fmla="val 50000"/>
              <a:gd name="adj2" fmla="val 83333"/>
            </a:avLst>
          </a:prstGeom>
          <a:solidFill>
            <a:schemeClr val="accent1"/>
          </a:solidFill>
          <a:ln w="9525">
            <a:solidFill>
              <a:schemeClr val="tx1"/>
            </a:solidFill>
            <a:miter lim="800000"/>
            <a:headEnd/>
            <a:tailEnd/>
          </a:ln>
        </p:spPr>
        <p:txBody>
          <a:bodyPr wrap="none" anchor="ctr"/>
          <a:lstStyle/>
          <a:p>
            <a:endParaRPr lang="en-US"/>
          </a:p>
        </p:txBody>
      </p:sp>
      <p:sp>
        <p:nvSpPr>
          <p:cNvPr id="35849" name="AutoShape 9"/>
          <p:cNvSpPr>
            <a:spLocks noChangeArrowheads="1"/>
          </p:cNvSpPr>
          <p:nvPr/>
        </p:nvSpPr>
        <p:spPr bwMode="auto">
          <a:xfrm>
            <a:off x="2514600" y="5105400"/>
            <a:ext cx="685800" cy="152400"/>
          </a:xfrm>
          <a:prstGeom prst="leftArrow">
            <a:avLst>
              <a:gd name="adj1" fmla="val 50000"/>
              <a:gd name="adj2" fmla="val 1125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5"/>
                                        </p:tgtEl>
                                        <p:attrNameLst>
                                          <p:attrName>style.visibility</p:attrName>
                                        </p:attrNameLst>
                                      </p:cBhvr>
                                      <p:to>
                                        <p:strVal val="visible"/>
                                      </p:to>
                                    </p:set>
                                    <p:anim calcmode="lin" valueType="num">
                                      <p:cBhvr additive="base">
                                        <p:cTn id="7" dur="500" fill="hold"/>
                                        <p:tgtEl>
                                          <p:spTgt spid="35845"/>
                                        </p:tgtEl>
                                        <p:attrNameLst>
                                          <p:attrName>ppt_x</p:attrName>
                                        </p:attrNameLst>
                                      </p:cBhvr>
                                      <p:tavLst>
                                        <p:tav tm="0">
                                          <p:val>
                                            <p:strVal val="0-#ppt_w/2"/>
                                          </p:val>
                                        </p:tav>
                                        <p:tav tm="100000">
                                          <p:val>
                                            <p:strVal val="#ppt_x"/>
                                          </p:val>
                                        </p:tav>
                                      </p:tavLst>
                                    </p:anim>
                                    <p:anim calcmode="lin" valueType="num">
                                      <p:cBhvr additive="base">
                                        <p:cTn id="8" dur="500" fill="hold"/>
                                        <p:tgtEl>
                                          <p:spTgt spid="3584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6"/>
                                        </p:tgtEl>
                                        <p:attrNameLst>
                                          <p:attrName>style.visibility</p:attrName>
                                        </p:attrNameLst>
                                      </p:cBhvr>
                                      <p:to>
                                        <p:strVal val="visible"/>
                                      </p:to>
                                    </p:set>
                                    <p:anim calcmode="lin" valueType="num">
                                      <p:cBhvr additive="base">
                                        <p:cTn id="13" dur="500" fill="hold"/>
                                        <p:tgtEl>
                                          <p:spTgt spid="35846"/>
                                        </p:tgtEl>
                                        <p:attrNameLst>
                                          <p:attrName>ppt_x</p:attrName>
                                        </p:attrNameLst>
                                      </p:cBhvr>
                                      <p:tavLst>
                                        <p:tav tm="0">
                                          <p:val>
                                            <p:strVal val="0-#ppt_w/2"/>
                                          </p:val>
                                        </p:tav>
                                        <p:tav tm="100000">
                                          <p:val>
                                            <p:strVal val="#ppt_x"/>
                                          </p:val>
                                        </p:tav>
                                      </p:tavLst>
                                    </p:anim>
                                    <p:anim calcmode="lin" valueType="num">
                                      <p:cBhvr additive="base">
                                        <p:cTn id="14" dur="500" fill="hold"/>
                                        <p:tgtEl>
                                          <p:spTgt spid="3584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847"/>
                                        </p:tgtEl>
                                        <p:attrNameLst>
                                          <p:attrName>style.visibility</p:attrName>
                                        </p:attrNameLst>
                                      </p:cBhvr>
                                      <p:to>
                                        <p:strVal val="visible"/>
                                      </p:to>
                                    </p:set>
                                    <p:anim calcmode="lin" valueType="num">
                                      <p:cBhvr additive="base">
                                        <p:cTn id="19" dur="500" fill="hold"/>
                                        <p:tgtEl>
                                          <p:spTgt spid="35847"/>
                                        </p:tgtEl>
                                        <p:attrNameLst>
                                          <p:attrName>ppt_x</p:attrName>
                                        </p:attrNameLst>
                                      </p:cBhvr>
                                      <p:tavLst>
                                        <p:tav tm="0">
                                          <p:val>
                                            <p:strVal val="0-#ppt_w/2"/>
                                          </p:val>
                                        </p:tav>
                                        <p:tav tm="100000">
                                          <p:val>
                                            <p:strVal val="#ppt_x"/>
                                          </p:val>
                                        </p:tav>
                                      </p:tavLst>
                                    </p:anim>
                                    <p:anim calcmode="lin" valueType="num">
                                      <p:cBhvr additive="base">
                                        <p:cTn id="20" dur="500" fill="hold"/>
                                        <p:tgtEl>
                                          <p:spTgt spid="3584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848"/>
                                        </p:tgtEl>
                                        <p:attrNameLst>
                                          <p:attrName>style.visibility</p:attrName>
                                        </p:attrNameLst>
                                      </p:cBhvr>
                                      <p:to>
                                        <p:strVal val="visible"/>
                                      </p:to>
                                    </p:set>
                                    <p:anim calcmode="lin" valueType="num">
                                      <p:cBhvr additive="base">
                                        <p:cTn id="25" dur="500" fill="hold"/>
                                        <p:tgtEl>
                                          <p:spTgt spid="35848"/>
                                        </p:tgtEl>
                                        <p:attrNameLst>
                                          <p:attrName>ppt_x</p:attrName>
                                        </p:attrNameLst>
                                      </p:cBhvr>
                                      <p:tavLst>
                                        <p:tav tm="0">
                                          <p:val>
                                            <p:strVal val="0-#ppt_w/2"/>
                                          </p:val>
                                        </p:tav>
                                        <p:tav tm="100000">
                                          <p:val>
                                            <p:strVal val="#ppt_x"/>
                                          </p:val>
                                        </p:tav>
                                      </p:tavLst>
                                    </p:anim>
                                    <p:anim calcmode="lin" valueType="num">
                                      <p:cBhvr additive="base">
                                        <p:cTn id="26" dur="500" fill="hold"/>
                                        <p:tgtEl>
                                          <p:spTgt spid="3584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5849"/>
                                        </p:tgtEl>
                                        <p:attrNameLst>
                                          <p:attrName>style.visibility</p:attrName>
                                        </p:attrNameLst>
                                      </p:cBhvr>
                                      <p:to>
                                        <p:strVal val="visible"/>
                                      </p:to>
                                    </p:set>
                                    <p:anim calcmode="lin" valueType="num">
                                      <p:cBhvr additive="base">
                                        <p:cTn id="31" dur="500" fill="hold"/>
                                        <p:tgtEl>
                                          <p:spTgt spid="35849"/>
                                        </p:tgtEl>
                                        <p:attrNameLst>
                                          <p:attrName>ppt_x</p:attrName>
                                        </p:attrNameLst>
                                      </p:cBhvr>
                                      <p:tavLst>
                                        <p:tav tm="0">
                                          <p:val>
                                            <p:strVal val="0-#ppt_w/2"/>
                                          </p:val>
                                        </p:tav>
                                        <p:tav tm="100000">
                                          <p:val>
                                            <p:strVal val="#ppt_x"/>
                                          </p:val>
                                        </p:tav>
                                      </p:tavLst>
                                    </p:anim>
                                    <p:anim calcmode="lin" valueType="num">
                                      <p:cBhvr additive="base">
                                        <p:cTn id="32" dur="500" fill="hold"/>
                                        <p:tgtEl>
                                          <p:spTgt spid="3584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animBg="1"/>
      <p:bldP spid="35846" grpId="0" animBg="1"/>
      <p:bldP spid="35847" grpId="0" animBg="1"/>
      <p:bldP spid="35848" grpId="0" animBg="1"/>
      <p:bldP spid="3584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4800">
                <a:solidFill>
                  <a:schemeClr val="bg2"/>
                </a:solidFill>
                <a:latin typeface="Bodoni SvtyTwo OS ITC TT-Bold" pitchFamily="-48" charset="0"/>
              </a:rPr>
              <a:t>Region Notes</a:t>
            </a:r>
            <a:endParaRPr lang="en-US"/>
          </a:p>
        </p:txBody>
      </p:sp>
      <p:sp>
        <p:nvSpPr>
          <p:cNvPr id="35843" name="Rectangle 3"/>
          <p:cNvSpPr>
            <a:spLocks noGrp="1" noChangeArrowheads="1"/>
          </p:cNvSpPr>
          <p:nvPr>
            <p:ph type="body" idx="1"/>
          </p:nvPr>
        </p:nvSpPr>
        <p:spPr>
          <a:xfrm>
            <a:off x="4876800" y="2133600"/>
            <a:ext cx="3886200" cy="3962400"/>
          </a:xfrm>
        </p:spPr>
        <p:txBody>
          <a:bodyPr/>
          <a:lstStyle/>
          <a:p>
            <a:r>
              <a:rPr lang="en-US"/>
              <a:t>Rich soil for planting</a:t>
            </a:r>
          </a:p>
          <a:p>
            <a:r>
              <a:rPr lang="en-US"/>
              <a:t>Crops-tobacco, indigo, rice, soybeans, cotton</a:t>
            </a:r>
          </a:p>
          <a:p>
            <a:r>
              <a:rPr lang="en-US"/>
              <a:t>Plantations/large families/slavery</a:t>
            </a:r>
          </a:p>
        </p:txBody>
      </p:sp>
      <p:pic>
        <p:nvPicPr>
          <p:cNvPr id="35844" name="Picture 4" descr="13colonies"/>
          <p:cNvPicPr>
            <a:picLocks noChangeAspect="1" noChangeArrowheads="1"/>
          </p:cNvPicPr>
          <p:nvPr/>
        </p:nvPicPr>
        <p:blipFill>
          <a:blip r:embed="rId3" cstate="print"/>
          <a:srcRect/>
          <a:stretch>
            <a:fillRect/>
          </a:stretch>
        </p:blipFill>
        <p:spPr bwMode="auto">
          <a:xfrm>
            <a:off x="381000" y="1828800"/>
            <a:ext cx="4343400" cy="4645025"/>
          </a:xfrm>
          <a:prstGeom prst="rect">
            <a:avLst/>
          </a:prstGeom>
          <a:noFill/>
        </p:spPr>
      </p:pic>
      <p:sp>
        <p:nvSpPr>
          <p:cNvPr id="35845" name="AutoShape 5"/>
          <p:cNvSpPr>
            <a:spLocks noChangeArrowheads="1"/>
          </p:cNvSpPr>
          <p:nvPr/>
        </p:nvSpPr>
        <p:spPr bwMode="auto">
          <a:xfrm>
            <a:off x="2895600" y="3733800"/>
            <a:ext cx="685800" cy="152400"/>
          </a:xfrm>
          <a:prstGeom prst="leftArrow">
            <a:avLst>
              <a:gd name="adj1" fmla="val 50000"/>
              <a:gd name="adj2" fmla="val 112500"/>
            </a:avLst>
          </a:prstGeom>
          <a:solidFill>
            <a:schemeClr val="accent1"/>
          </a:solidFill>
          <a:ln w="9525">
            <a:solidFill>
              <a:schemeClr val="tx1"/>
            </a:solidFill>
            <a:miter lim="800000"/>
            <a:headEnd/>
            <a:tailEnd/>
          </a:ln>
        </p:spPr>
        <p:txBody>
          <a:bodyPr wrap="none" anchor="ctr"/>
          <a:lstStyle/>
          <a:p>
            <a:endParaRPr lang="en-US"/>
          </a:p>
        </p:txBody>
      </p:sp>
      <p:sp>
        <p:nvSpPr>
          <p:cNvPr id="35846" name="AutoShape 6"/>
          <p:cNvSpPr>
            <a:spLocks noChangeArrowheads="1"/>
          </p:cNvSpPr>
          <p:nvPr/>
        </p:nvSpPr>
        <p:spPr bwMode="auto">
          <a:xfrm>
            <a:off x="2819400" y="4038600"/>
            <a:ext cx="914400" cy="228600"/>
          </a:xfrm>
          <a:prstGeom prst="leftArrow">
            <a:avLst>
              <a:gd name="adj1" fmla="val 50000"/>
              <a:gd name="adj2" fmla="val 100000"/>
            </a:avLst>
          </a:prstGeom>
          <a:solidFill>
            <a:schemeClr val="accent1"/>
          </a:solidFill>
          <a:ln w="9525">
            <a:solidFill>
              <a:schemeClr val="tx1"/>
            </a:solidFill>
            <a:miter lim="800000"/>
            <a:headEnd/>
            <a:tailEnd/>
          </a:ln>
        </p:spPr>
        <p:txBody>
          <a:bodyPr wrap="none" anchor="ctr"/>
          <a:lstStyle/>
          <a:p>
            <a:endParaRPr lang="en-US"/>
          </a:p>
        </p:txBody>
      </p:sp>
      <p:sp>
        <p:nvSpPr>
          <p:cNvPr id="35847" name="AutoShape 7"/>
          <p:cNvSpPr>
            <a:spLocks noChangeArrowheads="1"/>
          </p:cNvSpPr>
          <p:nvPr/>
        </p:nvSpPr>
        <p:spPr bwMode="auto">
          <a:xfrm>
            <a:off x="2895600" y="4495800"/>
            <a:ext cx="685800" cy="228600"/>
          </a:xfrm>
          <a:prstGeom prst="lef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35848" name="AutoShape 8"/>
          <p:cNvSpPr>
            <a:spLocks noChangeArrowheads="1"/>
          </p:cNvSpPr>
          <p:nvPr/>
        </p:nvSpPr>
        <p:spPr bwMode="auto">
          <a:xfrm>
            <a:off x="2743200" y="4800600"/>
            <a:ext cx="762000" cy="228600"/>
          </a:xfrm>
          <a:prstGeom prst="leftArrow">
            <a:avLst>
              <a:gd name="adj1" fmla="val 50000"/>
              <a:gd name="adj2" fmla="val 83333"/>
            </a:avLst>
          </a:prstGeom>
          <a:solidFill>
            <a:schemeClr val="accent1"/>
          </a:solidFill>
          <a:ln w="9525">
            <a:solidFill>
              <a:schemeClr val="tx1"/>
            </a:solidFill>
            <a:miter lim="800000"/>
            <a:headEnd/>
            <a:tailEnd/>
          </a:ln>
        </p:spPr>
        <p:txBody>
          <a:bodyPr wrap="none" anchor="ctr"/>
          <a:lstStyle/>
          <a:p>
            <a:endParaRPr lang="en-US"/>
          </a:p>
        </p:txBody>
      </p:sp>
      <p:sp>
        <p:nvSpPr>
          <p:cNvPr id="35849" name="AutoShape 9"/>
          <p:cNvSpPr>
            <a:spLocks noChangeArrowheads="1"/>
          </p:cNvSpPr>
          <p:nvPr/>
        </p:nvSpPr>
        <p:spPr bwMode="auto">
          <a:xfrm>
            <a:off x="2514600" y="5105400"/>
            <a:ext cx="685800" cy="152400"/>
          </a:xfrm>
          <a:prstGeom prst="leftArrow">
            <a:avLst>
              <a:gd name="adj1" fmla="val 50000"/>
              <a:gd name="adj2" fmla="val 1125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5"/>
                                        </p:tgtEl>
                                        <p:attrNameLst>
                                          <p:attrName>style.visibility</p:attrName>
                                        </p:attrNameLst>
                                      </p:cBhvr>
                                      <p:to>
                                        <p:strVal val="visible"/>
                                      </p:to>
                                    </p:set>
                                    <p:anim calcmode="lin" valueType="num">
                                      <p:cBhvr additive="base">
                                        <p:cTn id="7" dur="500" fill="hold"/>
                                        <p:tgtEl>
                                          <p:spTgt spid="35845"/>
                                        </p:tgtEl>
                                        <p:attrNameLst>
                                          <p:attrName>ppt_x</p:attrName>
                                        </p:attrNameLst>
                                      </p:cBhvr>
                                      <p:tavLst>
                                        <p:tav tm="0">
                                          <p:val>
                                            <p:strVal val="0-#ppt_w/2"/>
                                          </p:val>
                                        </p:tav>
                                        <p:tav tm="100000">
                                          <p:val>
                                            <p:strVal val="#ppt_x"/>
                                          </p:val>
                                        </p:tav>
                                      </p:tavLst>
                                    </p:anim>
                                    <p:anim calcmode="lin" valueType="num">
                                      <p:cBhvr additive="base">
                                        <p:cTn id="8" dur="500" fill="hold"/>
                                        <p:tgtEl>
                                          <p:spTgt spid="3584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6"/>
                                        </p:tgtEl>
                                        <p:attrNameLst>
                                          <p:attrName>style.visibility</p:attrName>
                                        </p:attrNameLst>
                                      </p:cBhvr>
                                      <p:to>
                                        <p:strVal val="visible"/>
                                      </p:to>
                                    </p:set>
                                    <p:anim calcmode="lin" valueType="num">
                                      <p:cBhvr additive="base">
                                        <p:cTn id="13" dur="500" fill="hold"/>
                                        <p:tgtEl>
                                          <p:spTgt spid="35846"/>
                                        </p:tgtEl>
                                        <p:attrNameLst>
                                          <p:attrName>ppt_x</p:attrName>
                                        </p:attrNameLst>
                                      </p:cBhvr>
                                      <p:tavLst>
                                        <p:tav tm="0">
                                          <p:val>
                                            <p:strVal val="0-#ppt_w/2"/>
                                          </p:val>
                                        </p:tav>
                                        <p:tav tm="100000">
                                          <p:val>
                                            <p:strVal val="#ppt_x"/>
                                          </p:val>
                                        </p:tav>
                                      </p:tavLst>
                                    </p:anim>
                                    <p:anim calcmode="lin" valueType="num">
                                      <p:cBhvr additive="base">
                                        <p:cTn id="14" dur="500" fill="hold"/>
                                        <p:tgtEl>
                                          <p:spTgt spid="3584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847"/>
                                        </p:tgtEl>
                                        <p:attrNameLst>
                                          <p:attrName>style.visibility</p:attrName>
                                        </p:attrNameLst>
                                      </p:cBhvr>
                                      <p:to>
                                        <p:strVal val="visible"/>
                                      </p:to>
                                    </p:set>
                                    <p:anim calcmode="lin" valueType="num">
                                      <p:cBhvr additive="base">
                                        <p:cTn id="19" dur="500" fill="hold"/>
                                        <p:tgtEl>
                                          <p:spTgt spid="35847"/>
                                        </p:tgtEl>
                                        <p:attrNameLst>
                                          <p:attrName>ppt_x</p:attrName>
                                        </p:attrNameLst>
                                      </p:cBhvr>
                                      <p:tavLst>
                                        <p:tav tm="0">
                                          <p:val>
                                            <p:strVal val="0-#ppt_w/2"/>
                                          </p:val>
                                        </p:tav>
                                        <p:tav tm="100000">
                                          <p:val>
                                            <p:strVal val="#ppt_x"/>
                                          </p:val>
                                        </p:tav>
                                      </p:tavLst>
                                    </p:anim>
                                    <p:anim calcmode="lin" valueType="num">
                                      <p:cBhvr additive="base">
                                        <p:cTn id="20" dur="500" fill="hold"/>
                                        <p:tgtEl>
                                          <p:spTgt spid="3584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848"/>
                                        </p:tgtEl>
                                        <p:attrNameLst>
                                          <p:attrName>style.visibility</p:attrName>
                                        </p:attrNameLst>
                                      </p:cBhvr>
                                      <p:to>
                                        <p:strVal val="visible"/>
                                      </p:to>
                                    </p:set>
                                    <p:anim calcmode="lin" valueType="num">
                                      <p:cBhvr additive="base">
                                        <p:cTn id="25" dur="500" fill="hold"/>
                                        <p:tgtEl>
                                          <p:spTgt spid="35848"/>
                                        </p:tgtEl>
                                        <p:attrNameLst>
                                          <p:attrName>ppt_x</p:attrName>
                                        </p:attrNameLst>
                                      </p:cBhvr>
                                      <p:tavLst>
                                        <p:tav tm="0">
                                          <p:val>
                                            <p:strVal val="0-#ppt_w/2"/>
                                          </p:val>
                                        </p:tav>
                                        <p:tav tm="100000">
                                          <p:val>
                                            <p:strVal val="#ppt_x"/>
                                          </p:val>
                                        </p:tav>
                                      </p:tavLst>
                                    </p:anim>
                                    <p:anim calcmode="lin" valueType="num">
                                      <p:cBhvr additive="base">
                                        <p:cTn id="26" dur="500" fill="hold"/>
                                        <p:tgtEl>
                                          <p:spTgt spid="3584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5849"/>
                                        </p:tgtEl>
                                        <p:attrNameLst>
                                          <p:attrName>style.visibility</p:attrName>
                                        </p:attrNameLst>
                                      </p:cBhvr>
                                      <p:to>
                                        <p:strVal val="visible"/>
                                      </p:to>
                                    </p:set>
                                    <p:anim calcmode="lin" valueType="num">
                                      <p:cBhvr additive="base">
                                        <p:cTn id="31" dur="500" fill="hold"/>
                                        <p:tgtEl>
                                          <p:spTgt spid="35849"/>
                                        </p:tgtEl>
                                        <p:attrNameLst>
                                          <p:attrName>ppt_x</p:attrName>
                                        </p:attrNameLst>
                                      </p:cBhvr>
                                      <p:tavLst>
                                        <p:tav tm="0">
                                          <p:val>
                                            <p:strVal val="0-#ppt_w/2"/>
                                          </p:val>
                                        </p:tav>
                                        <p:tav tm="100000">
                                          <p:val>
                                            <p:strVal val="#ppt_x"/>
                                          </p:val>
                                        </p:tav>
                                      </p:tavLst>
                                    </p:anim>
                                    <p:anim calcmode="lin" valueType="num">
                                      <p:cBhvr additive="base">
                                        <p:cTn id="32" dur="500" fill="hold"/>
                                        <p:tgtEl>
                                          <p:spTgt spid="3584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animBg="1"/>
      <p:bldP spid="35846" grpId="0" animBg="1"/>
      <p:bldP spid="35847" grpId="0" animBg="1"/>
      <p:bldP spid="35848" grpId="0" animBg="1"/>
      <p:bldP spid="3584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4800">
                <a:solidFill>
                  <a:schemeClr val="bg2"/>
                </a:solidFill>
                <a:latin typeface="Bodoni SvtyTwo OS ITC TT-Bold" pitchFamily="-48" charset="0"/>
              </a:rPr>
              <a:t>Region Notes</a:t>
            </a:r>
            <a:endParaRPr lang="en-US"/>
          </a:p>
        </p:txBody>
      </p:sp>
      <p:sp>
        <p:nvSpPr>
          <p:cNvPr id="51203" name="Rectangle 3"/>
          <p:cNvSpPr>
            <a:spLocks noGrp="1" noChangeArrowheads="1"/>
          </p:cNvSpPr>
          <p:nvPr>
            <p:ph type="body" idx="1"/>
          </p:nvPr>
        </p:nvSpPr>
        <p:spPr>
          <a:xfrm>
            <a:off x="4876800" y="2133600"/>
            <a:ext cx="3886200" cy="3962400"/>
          </a:xfrm>
        </p:spPr>
        <p:txBody>
          <a:bodyPr/>
          <a:lstStyle/>
          <a:p>
            <a:r>
              <a:rPr lang="en-US"/>
              <a:t>Very little wealth until tobacco</a:t>
            </a:r>
          </a:p>
          <a:p>
            <a:r>
              <a:rPr lang="en-US"/>
              <a:t>Wanted to leave homeland for religious reasons or for land</a:t>
            </a:r>
          </a:p>
        </p:txBody>
      </p:sp>
      <p:pic>
        <p:nvPicPr>
          <p:cNvPr id="51204" name="Picture 4" descr="13colonies"/>
          <p:cNvPicPr>
            <a:picLocks noChangeAspect="1" noChangeArrowheads="1"/>
          </p:cNvPicPr>
          <p:nvPr/>
        </p:nvPicPr>
        <p:blipFill>
          <a:blip r:embed="rId3" cstate="print"/>
          <a:srcRect/>
          <a:stretch>
            <a:fillRect/>
          </a:stretch>
        </p:blipFill>
        <p:spPr bwMode="auto">
          <a:xfrm>
            <a:off x="381000" y="1828800"/>
            <a:ext cx="4343400" cy="4645025"/>
          </a:xfrm>
          <a:prstGeom prst="rect">
            <a:avLst/>
          </a:prstGeom>
          <a:noFill/>
        </p:spPr>
      </p:pic>
      <p:sp>
        <p:nvSpPr>
          <p:cNvPr id="51205" name="AutoShape 5"/>
          <p:cNvSpPr>
            <a:spLocks noChangeArrowheads="1"/>
          </p:cNvSpPr>
          <p:nvPr/>
        </p:nvSpPr>
        <p:spPr bwMode="auto">
          <a:xfrm>
            <a:off x="2895600" y="3733800"/>
            <a:ext cx="685800" cy="152400"/>
          </a:xfrm>
          <a:prstGeom prst="leftArrow">
            <a:avLst>
              <a:gd name="adj1" fmla="val 50000"/>
              <a:gd name="adj2" fmla="val 112500"/>
            </a:avLst>
          </a:prstGeom>
          <a:solidFill>
            <a:schemeClr val="accent1"/>
          </a:solidFill>
          <a:ln w="9525">
            <a:solidFill>
              <a:schemeClr val="tx1"/>
            </a:solidFill>
            <a:miter lim="800000"/>
            <a:headEnd/>
            <a:tailEnd/>
          </a:ln>
        </p:spPr>
        <p:txBody>
          <a:bodyPr wrap="none" anchor="ctr"/>
          <a:lstStyle/>
          <a:p>
            <a:endParaRPr lang="en-US"/>
          </a:p>
        </p:txBody>
      </p:sp>
      <p:sp>
        <p:nvSpPr>
          <p:cNvPr id="51206" name="AutoShape 6"/>
          <p:cNvSpPr>
            <a:spLocks noChangeArrowheads="1"/>
          </p:cNvSpPr>
          <p:nvPr/>
        </p:nvSpPr>
        <p:spPr bwMode="auto">
          <a:xfrm>
            <a:off x="2819400" y="4038600"/>
            <a:ext cx="914400" cy="228600"/>
          </a:xfrm>
          <a:prstGeom prst="leftArrow">
            <a:avLst>
              <a:gd name="adj1" fmla="val 50000"/>
              <a:gd name="adj2" fmla="val 100000"/>
            </a:avLst>
          </a:prstGeom>
          <a:solidFill>
            <a:schemeClr val="accent1"/>
          </a:solidFill>
          <a:ln w="9525">
            <a:solidFill>
              <a:schemeClr val="tx1"/>
            </a:solidFill>
            <a:miter lim="800000"/>
            <a:headEnd/>
            <a:tailEnd/>
          </a:ln>
        </p:spPr>
        <p:txBody>
          <a:bodyPr wrap="none" anchor="ctr"/>
          <a:lstStyle/>
          <a:p>
            <a:endParaRPr lang="en-US"/>
          </a:p>
        </p:txBody>
      </p:sp>
      <p:sp>
        <p:nvSpPr>
          <p:cNvPr id="51207" name="AutoShape 7"/>
          <p:cNvSpPr>
            <a:spLocks noChangeArrowheads="1"/>
          </p:cNvSpPr>
          <p:nvPr/>
        </p:nvSpPr>
        <p:spPr bwMode="auto">
          <a:xfrm>
            <a:off x="2895600" y="4495800"/>
            <a:ext cx="685800" cy="228600"/>
          </a:xfrm>
          <a:prstGeom prst="lef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en-US"/>
          </a:p>
        </p:txBody>
      </p:sp>
      <p:sp>
        <p:nvSpPr>
          <p:cNvPr id="51208" name="AutoShape 8"/>
          <p:cNvSpPr>
            <a:spLocks noChangeArrowheads="1"/>
          </p:cNvSpPr>
          <p:nvPr/>
        </p:nvSpPr>
        <p:spPr bwMode="auto">
          <a:xfrm>
            <a:off x="2743200" y="4800600"/>
            <a:ext cx="762000" cy="228600"/>
          </a:xfrm>
          <a:prstGeom prst="leftArrow">
            <a:avLst>
              <a:gd name="adj1" fmla="val 50000"/>
              <a:gd name="adj2" fmla="val 83333"/>
            </a:avLst>
          </a:prstGeom>
          <a:solidFill>
            <a:schemeClr val="accent1"/>
          </a:solidFill>
          <a:ln w="9525">
            <a:solidFill>
              <a:schemeClr val="tx1"/>
            </a:solidFill>
            <a:miter lim="800000"/>
            <a:headEnd/>
            <a:tailEnd/>
          </a:ln>
        </p:spPr>
        <p:txBody>
          <a:bodyPr wrap="none" anchor="ctr"/>
          <a:lstStyle/>
          <a:p>
            <a:endParaRPr lang="en-US"/>
          </a:p>
        </p:txBody>
      </p:sp>
      <p:sp>
        <p:nvSpPr>
          <p:cNvPr id="51209" name="AutoShape 9"/>
          <p:cNvSpPr>
            <a:spLocks noChangeArrowheads="1"/>
          </p:cNvSpPr>
          <p:nvPr/>
        </p:nvSpPr>
        <p:spPr bwMode="auto">
          <a:xfrm>
            <a:off x="2514600" y="5105400"/>
            <a:ext cx="685800" cy="152400"/>
          </a:xfrm>
          <a:prstGeom prst="leftArrow">
            <a:avLst>
              <a:gd name="adj1" fmla="val 50000"/>
              <a:gd name="adj2" fmla="val 1125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05"/>
                                        </p:tgtEl>
                                        <p:attrNameLst>
                                          <p:attrName>style.visibility</p:attrName>
                                        </p:attrNameLst>
                                      </p:cBhvr>
                                      <p:to>
                                        <p:strVal val="visible"/>
                                      </p:to>
                                    </p:set>
                                    <p:anim calcmode="lin" valueType="num">
                                      <p:cBhvr additive="base">
                                        <p:cTn id="7" dur="500" fill="hold"/>
                                        <p:tgtEl>
                                          <p:spTgt spid="51205"/>
                                        </p:tgtEl>
                                        <p:attrNameLst>
                                          <p:attrName>ppt_x</p:attrName>
                                        </p:attrNameLst>
                                      </p:cBhvr>
                                      <p:tavLst>
                                        <p:tav tm="0">
                                          <p:val>
                                            <p:strVal val="0-#ppt_w/2"/>
                                          </p:val>
                                        </p:tav>
                                        <p:tav tm="100000">
                                          <p:val>
                                            <p:strVal val="#ppt_x"/>
                                          </p:val>
                                        </p:tav>
                                      </p:tavLst>
                                    </p:anim>
                                    <p:anim calcmode="lin" valueType="num">
                                      <p:cBhvr additive="base">
                                        <p:cTn id="8" dur="500" fill="hold"/>
                                        <p:tgtEl>
                                          <p:spTgt spid="5120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06"/>
                                        </p:tgtEl>
                                        <p:attrNameLst>
                                          <p:attrName>style.visibility</p:attrName>
                                        </p:attrNameLst>
                                      </p:cBhvr>
                                      <p:to>
                                        <p:strVal val="visible"/>
                                      </p:to>
                                    </p:set>
                                    <p:anim calcmode="lin" valueType="num">
                                      <p:cBhvr additive="base">
                                        <p:cTn id="13" dur="500" fill="hold"/>
                                        <p:tgtEl>
                                          <p:spTgt spid="51206"/>
                                        </p:tgtEl>
                                        <p:attrNameLst>
                                          <p:attrName>ppt_x</p:attrName>
                                        </p:attrNameLst>
                                      </p:cBhvr>
                                      <p:tavLst>
                                        <p:tav tm="0">
                                          <p:val>
                                            <p:strVal val="0-#ppt_w/2"/>
                                          </p:val>
                                        </p:tav>
                                        <p:tav tm="100000">
                                          <p:val>
                                            <p:strVal val="#ppt_x"/>
                                          </p:val>
                                        </p:tav>
                                      </p:tavLst>
                                    </p:anim>
                                    <p:anim calcmode="lin" valueType="num">
                                      <p:cBhvr additive="base">
                                        <p:cTn id="14" dur="500" fill="hold"/>
                                        <p:tgtEl>
                                          <p:spTgt spid="5120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07"/>
                                        </p:tgtEl>
                                        <p:attrNameLst>
                                          <p:attrName>style.visibility</p:attrName>
                                        </p:attrNameLst>
                                      </p:cBhvr>
                                      <p:to>
                                        <p:strVal val="visible"/>
                                      </p:to>
                                    </p:set>
                                    <p:anim calcmode="lin" valueType="num">
                                      <p:cBhvr additive="base">
                                        <p:cTn id="19" dur="500" fill="hold"/>
                                        <p:tgtEl>
                                          <p:spTgt spid="51207"/>
                                        </p:tgtEl>
                                        <p:attrNameLst>
                                          <p:attrName>ppt_x</p:attrName>
                                        </p:attrNameLst>
                                      </p:cBhvr>
                                      <p:tavLst>
                                        <p:tav tm="0">
                                          <p:val>
                                            <p:strVal val="0-#ppt_w/2"/>
                                          </p:val>
                                        </p:tav>
                                        <p:tav tm="100000">
                                          <p:val>
                                            <p:strVal val="#ppt_x"/>
                                          </p:val>
                                        </p:tav>
                                      </p:tavLst>
                                    </p:anim>
                                    <p:anim calcmode="lin" valueType="num">
                                      <p:cBhvr additive="base">
                                        <p:cTn id="20" dur="500" fill="hold"/>
                                        <p:tgtEl>
                                          <p:spTgt spid="5120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08"/>
                                        </p:tgtEl>
                                        <p:attrNameLst>
                                          <p:attrName>style.visibility</p:attrName>
                                        </p:attrNameLst>
                                      </p:cBhvr>
                                      <p:to>
                                        <p:strVal val="visible"/>
                                      </p:to>
                                    </p:set>
                                    <p:anim calcmode="lin" valueType="num">
                                      <p:cBhvr additive="base">
                                        <p:cTn id="25" dur="500" fill="hold"/>
                                        <p:tgtEl>
                                          <p:spTgt spid="51208"/>
                                        </p:tgtEl>
                                        <p:attrNameLst>
                                          <p:attrName>ppt_x</p:attrName>
                                        </p:attrNameLst>
                                      </p:cBhvr>
                                      <p:tavLst>
                                        <p:tav tm="0">
                                          <p:val>
                                            <p:strVal val="0-#ppt_w/2"/>
                                          </p:val>
                                        </p:tav>
                                        <p:tav tm="100000">
                                          <p:val>
                                            <p:strVal val="#ppt_x"/>
                                          </p:val>
                                        </p:tav>
                                      </p:tavLst>
                                    </p:anim>
                                    <p:anim calcmode="lin" valueType="num">
                                      <p:cBhvr additive="base">
                                        <p:cTn id="26" dur="500" fill="hold"/>
                                        <p:tgtEl>
                                          <p:spTgt spid="5120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09"/>
                                        </p:tgtEl>
                                        <p:attrNameLst>
                                          <p:attrName>style.visibility</p:attrName>
                                        </p:attrNameLst>
                                      </p:cBhvr>
                                      <p:to>
                                        <p:strVal val="visible"/>
                                      </p:to>
                                    </p:set>
                                    <p:anim calcmode="lin" valueType="num">
                                      <p:cBhvr additive="base">
                                        <p:cTn id="31" dur="500" fill="hold"/>
                                        <p:tgtEl>
                                          <p:spTgt spid="51209"/>
                                        </p:tgtEl>
                                        <p:attrNameLst>
                                          <p:attrName>ppt_x</p:attrName>
                                        </p:attrNameLst>
                                      </p:cBhvr>
                                      <p:tavLst>
                                        <p:tav tm="0">
                                          <p:val>
                                            <p:strVal val="0-#ppt_w/2"/>
                                          </p:val>
                                        </p:tav>
                                        <p:tav tm="100000">
                                          <p:val>
                                            <p:strVal val="#ppt_x"/>
                                          </p:val>
                                        </p:tav>
                                      </p:tavLst>
                                    </p:anim>
                                    <p:anim calcmode="lin" valueType="num">
                                      <p:cBhvr additive="base">
                                        <p:cTn id="32" dur="500" fill="hold"/>
                                        <p:tgtEl>
                                          <p:spTgt spid="5120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animBg="1"/>
      <p:bldP spid="51206" grpId="0" animBg="1"/>
      <p:bldP spid="51207" grpId="0" animBg="1"/>
      <p:bldP spid="51208" grpId="0" animBg="1"/>
      <p:bldP spid="5120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a:latin typeface="Matura MT Script Capitals" pitchFamily="-48" charset="0"/>
              </a:rPr>
              <a:t>Massachusetts </a:t>
            </a:r>
            <a:endParaRPr lang="en-US"/>
          </a:p>
        </p:txBody>
      </p:sp>
      <p:sp>
        <p:nvSpPr>
          <p:cNvPr id="1027" name="Rectangle 3"/>
          <p:cNvSpPr>
            <a:spLocks noGrp="1" noChangeArrowheads="1"/>
          </p:cNvSpPr>
          <p:nvPr>
            <p:ph type="body" idx="1"/>
          </p:nvPr>
        </p:nvSpPr>
        <p:spPr/>
        <p:txBody>
          <a:bodyPr/>
          <a:lstStyle/>
          <a:p>
            <a:r>
              <a:rPr lang="en-US"/>
              <a:t>Founded as two colonies</a:t>
            </a:r>
          </a:p>
          <a:p>
            <a:r>
              <a:rPr lang="en-US"/>
              <a:t>Plymouth colony founded in 1620 by pilgrims</a:t>
            </a:r>
          </a:p>
          <a:p>
            <a:r>
              <a:rPr lang="en-US"/>
              <a:t>Massachusetts Bay colony founded in 1630 by Puritans led by a man named John Winthrop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atin typeface="Matura MT Script Capitals" pitchFamily="-48" charset="0"/>
              </a:rPr>
              <a:t>Massachusetts</a:t>
            </a:r>
            <a:endParaRPr lang="en-US"/>
          </a:p>
        </p:txBody>
      </p:sp>
      <p:sp>
        <p:nvSpPr>
          <p:cNvPr id="32771" name="Rectangle 3"/>
          <p:cNvSpPr>
            <a:spLocks noGrp="1" noChangeArrowheads="1"/>
          </p:cNvSpPr>
          <p:nvPr>
            <p:ph type="body" idx="1"/>
          </p:nvPr>
        </p:nvSpPr>
        <p:spPr>
          <a:xfrm>
            <a:off x="685800" y="2133600"/>
            <a:ext cx="7772400" cy="4419600"/>
          </a:xfrm>
        </p:spPr>
        <p:txBody>
          <a:bodyPr/>
          <a:lstStyle/>
          <a:p>
            <a:r>
              <a:rPr lang="en-US"/>
              <a:t>Both groups left England, because they disagreed with church’s practices</a:t>
            </a:r>
          </a:p>
          <a:p>
            <a:r>
              <a:rPr lang="en-US"/>
              <a:t>Pilgrims (separatists) “separated” from church</a:t>
            </a:r>
          </a:p>
          <a:p>
            <a:r>
              <a:rPr lang="en-US"/>
              <a:t>Puritans made Church of England “pure” again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6000">
                <a:latin typeface="Bradley Hand ITC TT-Bold" pitchFamily="-48" charset="0"/>
              </a:rPr>
              <a:t>Rhode Island</a:t>
            </a:r>
          </a:p>
        </p:txBody>
      </p:sp>
      <p:sp>
        <p:nvSpPr>
          <p:cNvPr id="6147" name="Rectangle 3"/>
          <p:cNvSpPr>
            <a:spLocks noGrp="1" noChangeArrowheads="1"/>
          </p:cNvSpPr>
          <p:nvPr>
            <p:ph type="body" idx="1"/>
          </p:nvPr>
        </p:nvSpPr>
        <p:spPr/>
        <p:txBody>
          <a:bodyPr/>
          <a:lstStyle/>
          <a:p>
            <a:r>
              <a:rPr lang="en-US"/>
              <a:t>Founded Providence in 1636 by Roger Williams with Pilgrims and Puritans</a:t>
            </a:r>
          </a:p>
          <a:p>
            <a:r>
              <a:rPr lang="en-US"/>
              <a:t>Williams - expelled from Salem, Massachusetts because of his ideas</a:t>
            </a:r>
          </a:p>
          <a:p>
            <a:r>
              <a:rPr lang="en-US"/>
              <a:t>1 year later - Anne Hutchinson expelled from Boston - helped build Rhode Island with Williams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6600">
                <a:latin typeface="Bernard MT Condensed" pitchFamily="-48" charset="0"/>
              </a:rPr>
              <a:t>Connecticut</a:t>
            </a:r>
            <a:endParaRPr lang="en-US">
              <a:latin typeface="Bernard MT Condensed" pitchFamily="-48" charset="0"/>
            </a:endParaRPr>
          </a:p>
        </p:txBody>
      </p:sp>
      <p:sp>
        <p:nvSpPr>
          <p:cNvPr id="8195" name="Rectangle 3"/>
          <p:cNvSpPr>
            <a:spLocks noGrp="1" noChangeArrowheads="1"/>
          </p:cNvSpPr>
          <p:nvPr>
            <p:ph type="body" idx="1"/>
          </p:nvPr>
        </p:nvSpPr>
        <p:spPr/>
        <p:txBody>
          <a:bodyPr/>
          <a:lstStyle/>
          <a:p>
            <a:r>
              <a:rPr lang="en-US"/>
              <a:t>Founded in 1633 by a group of settlers looking for better farmland</a:t>
            </a:r>
          </a:p>
          <a:p>
            <a:r>
              <a:rPr lang="en-US"/>
              <a:t>In 1635, Thomas Hooker left Mass., because he did not agree with the Puritan leaders</a:t>
            </a:r>
          </a:p>
          <a:p>
            <a:r>
              <a:rPr lang="en-US"/>
              <a:t>Hooker and his followers founded the settlement of Hartford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4800">
                <a:latin typeface="Princetown LET" pitchFamily="-48" charset="0"/>
              </a:rPr>
              <a:t>New Hampshire</a:t>
            </a:r>
            <a:endParaRPr lang="en-US"/>
          </a:p>
        </p:txBody>
      </p:sp>
      <p:sp>
        <p:nvSpPr>
          <p:cNvPr id="20483" name="Rectangle 3"/>
          <p:cNvSpPr>
            <a:spLocks noGrp="1" noChangeArrowheads="1"/>
          </p:cNvSpPr>
          <p:nvPr>
            <p:ph type="body" idx="1"/>
          </p:nvPr>
        </p:nvSpPr>
        <p:spPr>
          <a:xfrm>
            <a:off x="685800" y="2133600"/>
            <a:ext cx="7772400" cy="4419600"/>
          </a:xfrm>
        </p:spPr>
        <p:txBody>
          <a:bodyPr/>
          <a:lstStyle/>
          <a:p>
            <a:r>
              <a:rPr lang="en-US"/>
              <a:t>Settlers left Massachusetts Bay for New Hampshire in search of fertile land and economic opportunities</a:t>
            </a:r>
          </a:p>
          <a:p>
            <a:r>
              <a:rPr lang="en-US"/>
              <a:t>The first colony was founded in 1623 by David Thomson</a:t>
            </a:r>
          </a:p>
          <a:p>
            <a:r>
              <a:rPr lang="en-US"/>
              <a:t>Started as part of MA King Charles separated the colonies in 1679</a:t>
            </a:r>
          </a:p>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457200"/>
            <a:ext cx="6553200" cy="1143000"/>
          </a:xfrm>
        </p:spPr>
        <p:txBody>
          <a:bodyPr/>
          <a:lstStyle/>
          <a:p>
            <a:r>
              <a:rPr lang="en-US" sz="5300" dirty="0">
                <a:solidFill>
                  <a:schemeClr val="accent1"/>
                </a:solidFill>
                <a:latin typeface="Bodoni SvtyTwo ITC TT-Bold" pitchFamily="-48" charset="0"/>
              </a:rPr>
              <a:t>Region Notes</a:t>
            </a:r>
            <a:endParaRPr lang="en-US" dirty="0"/>
          </a:p>
        </p:txBody>
      </p:sp>
      <p:sp>
        <p:nvSpPr>
          <p:cNvPr id="33795" name="Rectangle 3"/>
          <p:cNvSpPr>
            <a:spLocks noGrp="1" noChangeArrowheads="1"/>
          </p:cNvSpPr>
          <p:nvPr>
            <p:ph type="body" idx="1"/>
          </p:nvPr>
        </p:nvSpPr>
        <p:spPr>
          <a:xfrm>
            <a:off x="4648200" y="1371600"/>
            <a:ext cx="4495800" cy="4953000"/>
          </a:xfrm>
        </p:spPr>
        <p:txBody>
          <a:bodyPr/>
          <a:lstStyle/>
          <a:p>
            <a:pPr>
              <a:lnSpc>
                <a:spcPct val="90000"/>
              </a:lnSpc>
            </a:pPr>
            <a:r>
              <a:rPr lang="en-US" sz="2600" dirty="0"/>
              <a:t>Relationships with Indians good at first - eventually turned </a:t>
            </a:r>
            <a:r>
              <a:rPr lang="en-US" sz="2600" dirty="0" smtClean="0"/>
              <a:t>sour</a:t>
            </a:r>
          </a:p>
          <a:p>
            <a:pPr>
              <a:lnSpc>
                <a:spcPct val="90000"/>
              </a:lnSpc>
            </a:pPr>
            <a:r>
              <a:rPr lang="en-US" sz="2600" dirty="0" smtClean="0"/>
              <a:t>Native American tribes included Mohegan, Wampanoag, Narragansett, and </a:t>
            </a:r>
            <a:r>
              <a:rPr lang="en-US" sz="2600" dirty="0" err="1" smtClean="0"/>
              <a:t>Micmacs</a:t>
            </a:r>
            <a:endParaRPr lang="en-US" sz="2600" dirty="0"/>
          </a:p>
          <a:p>
            <a:pPr>
              <a:lnSpc>
                <a:spcPct val="90000"/>
              </a:lnSpc>
            </a:pPr>
            <a:r>
              <a:rPr lang="en-US" sz="2600" dirty="0"/>
              <a:t>Even though the soil is bad most still have to farm</a:t>
            </a:r>
          </a:p>
          <a:p>
            <a:pPr>
              <a:lnSpc>
                <a:spcPct val="90000"/>
              </a:lnSpc>
            </a:pPr>
            <a:r>
              <a:rPr lang="en-US" sz="2600" dirty="0"/>
              <a:t>Crops - corn, rye, peas</a:t>
            </a:r>
          </a:p>
          <a:p>
            <a:pPr>
              <a:lnSpc>
                <a:spcPct val="90000"/>
              </a:lnSpc>
            </a:pPr>
            <a:r>
              <a:rPr lang="en-US" sz="2600" dirty="0" smtClean="0"/>
              <a:t>Big fishing and whaling industry</a:t>
            </a:r>
            <a:endParaRPr lang="en-US" sz="2600" dirty="0"/>
          </a:p>
        </p:txBody>
      </p:sp>
      <p:pic>
        <p:nvPicPr>
          <p:cNvPr id="33796" name="Picture 4" descr="13colonies"/>
          <p:cNvPicPr>
            <a:picLocks noChangeAspect="1" noChangeArrowheads="1"/>
          </p:cNvPicPr>
          <p:nvPr/>
        </p:nvPicPr>
        <p:blipFill>
          <a:blip r:embed="rId3" cstate="print"/>
          <a:srcRect/>
          <a:stretch>
            <a:fillRect/>
          </a:stretch>
        </p:blipFill>
        <p:spPr bwMode="auto">
          <a:xfrm>
            <a:off x="381000" y="1447800"/>
            <a:ext cx="4191000" cy="4645025"/>
          </a:xfrm>
          <a:prstGeom prst="rect">
            <a:avLst/>
          </a:prstGeom>
          <a:noFill/>
        </p:spPr>
      </p:pic>
      <p:sp>
        <p:nvSpPr>
          <p:cNvPr id="33797" name="AutoShape 5"/>
          <p:cNvSpPr>
            <a:spLocks noChangeArrowheads="1"/>
          </p:cNvSpPr>
          <p:nvPr/>
        </p:nvSpPr>
        <p:spPr bwMode="auto">
          <a:xfrm>
            <a:off x="3429000" y="2362200"/>
            <a:ext cx="533400" cy="152400"/>
          </a:xfrm>
          <a:prstGeom prst="leftArrow">
            <a:avLst>
              <a:gd name="adj1" fmla="val 50000"/>
              <a:gd name="adj2" fmla="val 87500"/>
            </a:avLst>
          </a:prstGeom>
          <a:solidFill>
            <a:schemeClr val="accent1"/>
          </a:solidFill>
          <a:ln w="9525">
            <a:solidFill>
              <a:schemeClr val="tx1"/>
            </a:solidFill>
            <a:miter lim="800000"/>
            <a:headEnd/>
            <a:tailEnd/>
          </a:ln>
        </p:spPr>
        <p:txBody>
          <a:bodyPr wrap="none" anchor="ctr"/>
          <a:lstStyle/>
          <a:p>
            <a:endParaRPr lang="en-US"/>
          </a:p>
        </p:txBody>
      </p:sp>
      <p:sp>
        <p:nvSpPr>
          <p:cNvPr id="33798" name="AutoShape 6"/>
          <p:cNvSpPr>
            <a:spLocks noChangeArrowheads="1"/>
          </p:cNvSpPr>
          <p:nvPr/>
        </p:nvSpPr>
        <p:spPr bwMode="auto">
          <a:xfrm>
            <a:off x="3276600" y="2590800"/>
            <a:ext cx="381000" cy="152400"/>
          </a:xfrm>
          <a:prstGeom prst="leftArrow">
            <a:avLst>
              <a:gd name="adj1" fmla="val 50000"/>
              <a:gd name="adj2" fmla="val 62500"/>
            </a:avLst>
          </a:prstGeom>
          <a:solidFill>
            <a:schemeClr val="accent1"/>
          </a:solidFill>
          <a:ln w="9525">
            <a:solidFill>
              <a:schemeClr val="tx1"/>
            </a:solidFill>
            <a:miter lim="800000"/>
            <a:headEnd/>
            <a:tailEnd/>
          </a:ln>
        </p:spPr>
        <p:txBody>
          <a:bodyPr wrap="none" anchor="ctr"/>
          <a:lstStyle/>
          <a:p>
            <a:endParaRPr lang="en-US"/>
          </a:p>
        </p:txBody>
      </p:sp>
      <p:sp>
        <p:nvSpPr>
          <p:cNvPr id="33799" name="AutoShape 7"/>
          <p:cNvSpPr>
            <a:spLocks noChangeArrowheads="1"/>
          </p:cNvSpPr>
          <p:nvPr/>
        </p:nvSpPr>
        <p:spPr bwMode="auto">
          <a:xfrm>
            <a:off x="3429000" y="2743200"/>
            <a:ext cx="381000" cy="152400"/>
          </a:xfrm>
          <a:prstGeom prst="leftArrow">
            <a:avLst>
              <a:gd name="adj1" fmla="val 50000"/>
              <a:gd name="adj2" fmla="val 62500"/>
            </a:avLst>
          </a:prstGeom>
          <a:solidFill>
            <a:schemeClr val="accent1"/>
          </a:solidFill>
          <a:ln w="9525">
            <a:solidFill>
              <a:schemeClr val="tx1"/>
            </a:solidFill>
            <a:miter lim="800000"/>
            <a:headEnd/>
            <a:tailEnd/>
          </a:ln>
        </p:spPr>
        <p:txBody>
          <a:bodyPr wrap="none" anchor="ctr"/>
          <a:lstStyle/>
          <a:p>
            <a:endParaRPr lang="en-US"/>
          </a:p>
        </p:txBody>
      </p:sp>
      <p:sp>
        <p:nvSpPr>
          <p:cNvPr id="33800" name="AutoShape 8"/>
          <p:cNvSpPr>
            <a:spLocks noChangeArrowheads="1"/>
          </p:cNvSpPr>
          <p:nvPr/>
        </p:nvSpPr>
        <p:spPr bwMode="auto">
          <a:xfrm>
            <a:off x="3276600" y="2895600"/>
            <a:ext cx="533400" cy="152400"/>
          </a:xfrm>
          <a:prstGeom prst="leftArrow">
            <a:avLst>
              <a:gd name="adj1" fmla="val 50000"/>
              <a:gd name="adj2" fmla="val 875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 calcmode="lin" valueType="num">
                                      <p:cBhvr additive="base">
                                        <p:cTn id="7" dur="500" fill="hold"/>
                                        <p:tgtEl>
                                          <p:spTgt spid="3379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iterate type="wd">
                                    <p:tmPct val="100000"/>
                                  </p:iterate>
                                  <p:childTnLst>
                                    <p:set>
                                      <p:cBhvr>
                                        <p:cTn id="12" dur="1" fill="hold">
                                          <p:stCondLst>
                                            <p:cond delay="0"/>
                                          </p:stCondLst>
                                        </p:cTn>
                                        <p:tgtEl>
                                          <p:spTgt spid="33795">
                                            <p:txEl>
                                              <p:pRg st="0" end="0"/>
                                            </p:txEl>
                                          </p:spTgt>
                                        </p:tgtEl>
                                        <p:attrNameLst>
                                          <p:attrName>style.visibility</p:attrName>
                                        </p:attrNameLst>
                                      </p:cBhvr>
                                      <p:to>
                                        <p:strVal val="visible"/>
                                      </p:to>
                                    </p:set>
                                    <p:anim calcmode="lin" valueType="num">
                                      <p:cBhvr additive="base">
                                        <p:cTn id="13" dur="3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3379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iterate type="wd">
                                    <p:tmPct val="100000"/>
                                  </p:iterate>
                                  <p:childTnLst>
                                    <p:set>
                                      <p:cBhvr>
                                        <p:cTn id="18" dur="1" fill="hold">
                                          <p:stCondLst>
                                            <p:cond delay="0"/>
                                          </p:stCondLst>
                                        </p:cTn>
                                        <p:tgtEl>
                                          <p:spTgt spid="33795">
                                            <p:txEl>
                                              <p:pRg st="1" end="1"/>
                                            </p:txEl>
                                          </p:spTgt>
                                        </p:tgtEl>
                                        <p:attrNameLst>
                                          <p:attrName>style.visibility</p:attrName>
                                        </p:attrNameLst>
                                      </p:cBhvr>
                                      <p:to>
                                        <p:strVal val="visible"/>
                                      </p:to>
                                    </p:set>
                                    <p:anim calcmode="lin" valueType="num">
                                      <p:cBhvr additive="base">
                                        <p:cTn id="19" dur="3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20" dur="300" fill="hold"/>
                                        <p:tgtEl>
                                          <p:spTgt spid="3379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iterate type="wd">
                                    <p:tmPct val="100000"/>
                                  </p:iterate>
                                  <p:childTnLst>
                                    <p:set>
                                      <p:cBhvr>
                                        <p:cTn id="24" dur="1" fill="hold">
                                          <p:stCondLst>
                                            <p:cond delay="0"/>
                                          </p:stCondLst>
                                        </p:cTn>
                                        <p:tgtEl>
                                          <p:spTgt spid="33795">
                                            <p:txEl>
                                              <p:pRg st="2" end="2"/>
                                            </p:txEl>
                                          </p:spTgt>
                                        </p:tgtEl>
                                        <p:attrNameLst>
                                          <p:attrName>style.visibility</p:attrName>
                                        </p:attrNameLst>
                                      </p:cBhvr>
                                      <p:to>
                                        <p:strVal val="visible"/>
                                      </p:to>
                                    </p:set>
                                    <p:anim calcmode="lin" valueType="num">
                                      <p:cBhvr additive="base">
                                        <p:cTn id="25" dur="3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26" dur="300" fill="hold"/>
                                        <p:tgtEl>
                                          <p:spTgt spid="3379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iterate type="wd">
                                    <p:tmPct val="100000"/>
                                  </p:iterate>
                                  <p:childTnLst>
                                    <p:set>
                                      <p:cBhvr>
                                        <p:cTn id="30" dur="1" fill="hold">
                                          <p:stCondLst>
                                            <p:cond delay="0"/>
                                          </p:stCondLst>
                                        </p:cTn>
                                        <p:tgtEl>
                                          <p:spTgt spid="33795">
                                            <p:txEl>
                                              <p:pRg st="3" end="3"/>
                                            </p:txEl>
                                          </p:spTgt>
                                        </p:tgtEl>
                                        <p:attrNameLst>
                                          <p:attrName>style.visibility</p:attrName>
                                        </p:attrNameLst>
                                      </p:cBhvr>
                                      <p:to>
                                        <p:strVal val="visible"/>
                                      </p:to>
                                    </p:set>
                                    <p:anim calcmode="lin" valueType="num">
                                      <p:cBhvr additive="base">
                                        <p:cTn id="31" dur="3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additive="base">
                                        <p:cTn id="32" dur="300" fill="hold"/>
                                        <p:tgtEl>
                                          <p:spTgt spid="3379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iterate type="wd">
                                    <p:tmPct val="100000"/>
                                  </p:iterate>
                                  <p:childTnLst>
                                    <p:set>
                                      <p:cBhvr>
                                        <p:cTn id="36" dur="1" fill="hold">
                                          <p:stCondLst>
                                            <p:cond delay="0"/>
                                          </p:stCondLst>
                                        </p:cTn>
                                        <p:tgtEl>
                                          <p:spTgt spid="33795">
                                            <p:txEl>
                                              <p:pRg st="4" end="4"/>
                                            </p:txEl>
                                          </p:spTgt>
                                        </p:tgtEl>
                                        <p:attrNameLst>
                                          <p:attrName>style.visibility</p:attrName>
                                        </p:attrNameLst>
                                      </p:cBhvr>
                                      <p:to>
                                        <p:strVal val="visible"/>
                                      </p:to>
                                    </p:set>
                                    <p:anim calcmode="lin" valueType="num">
                                      <p:cBhvr additive="base">
                                        <p:cTn id="37" dur="3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additive="base">
                                        <p:cTn id="38" dur="300" fill="hold"/>
                                        <p:tgtEl>
                                          <p:spTgt spid="3379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3797"/>
                                        </p:tgtEl>
                                        <p:attrNameLst>
                                          <p:attrName>style.visibility</p:attrName>
                                        </p:attrNameLst>
                                      </p:cBhvr>
                                      <p:to>
                                        <p:strVal val="visible"/>
                                      </p:to>
                                    </p:set>
                                    <p:anim calcmode="lin" valueType="num">
                                      <p:cBhvr additive="base">
                                        <p:cTn id="43" dur="500" fill="hold"/>
                                        <p:tgtEl>
                                          <p:spTgt spid="33797"/>
                                        </p:tgtEl>
                                        <p:attrNameLst>
                                          <p:attrName>ppt_x</p:attrName>
                                        </p:attrNameLst>
                                      </p:cBhvr>
                                      <p:tavLst>
                                        <p:tav tm="0">
                                          <p:val>
                                            <p:strVal val="0-#ppt_w/2"/>
                                          </p:val>
                                        </p:tav>
                                        <p:tav tm="100000">
                                          <p:val>
                                            <p:strVal val="#ppt_x"/>
                                          </p:val>
                                        </p:tav>
                                      </p:tavLst>
                                    </p:anim>
                                    <p:anim calcmode="lin" valueType="num">
                                      <p:cBhvr additive="base">
                                        <p:cTn id="44" dur="500" fill="hold"/>
                                        <p:tgtEl>
                                          <p:spTgt spid="3379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Whoosh"/>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3798"/>
                                        </p:tgtEl>
                                        <p:attrNameLst>
                                          <p:attrName>style.visibility</p:attrName>
                                        </p:attrNameLst>
                                      </p:cBhvr>
                                      <p:to>
                                        <p:strVal val="visible"/>
                                      </p:to>
                                    </p:set>
                                    <p:anim calcmode="lin" valueType="num">
                                      <p:cBhvr additive="base">
                                        <p:cTn id="49" dur="500" fill="hold"/>
                                        <p:tgtEl>
                                          <p:spTgt spid="33798"/>
                                        </p:tgtEl>
                                        <p:attrNameLst>
                                          <p:attrName>ppt_x</p:attrName>
                                        </p:attrNameLst>
                                      </p:cBhvr>
                                      <p:tavLst>
                                        <p:tav tm="0">
                                          <p:val>
                                            <p:strVal val="0-#ppt_w/2"/>
                                          </p:val>
                                        </p:tav>
                                        <p:tav tm="100000">
                                          <p:val>
                                            <p:strVal val="#ppt_x"/>
                                          </p:val>
                                        </p:tav>
                                      </p:tavLst>
                                    </p:anim>
                                    <p:anim calcmode="lin" valueType="num">
                                      <p:cBhvr additive="base">
                                        <p:cTn id="50" dur="500" fill="hold"/>
                                        <p:tgtEl>
                                          <p:spTgt spid="3379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Whoosh"/>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3799"/>
                                        </p:tgtEl>
                                        <p:attrNameLst>
                                          <p:attrName>style.visibility</p:attrName>
                                        </p:attrNameLst>
                                      </p:cBhvr>
                                      <p:to>
                                        <p:strVal val="visible"/>
                                      </p:to>
                                    </p:set>
                                    <p:anim calcmode="lin" valueType="num">
                                      <p:cBhvr additive="base">
                                        <p:cTn id="55" dur="500" fill="hold"/>
                                        <p:tgtEl>
                                          <p:spTgt spid="33799"/>
                                        </p:tgtEl>
                                        <p:attrNameLst>
                                          <p:attrName>ppt_x</p:attrName>
                                        </p:attrNameLst>
                                      </p:cBhvr>
                                      <p:tavLst>
                                        <p:tav tm="0">
                                          <p:val>
                                            <p:strVal val="0-#ppt_w/2"/>
                                          </p:val>
                                        </p:tav>
                                        <p:tav tm="100000">
                                          <p:val>
                                            <p:strVal val="#ppt_x"/>
                                          </p:val>
                                        </p:tav>
                                      </p:tavLst>
                                    </p:anim>
                                    <p:anim calcmode="lin" valueType="num">
                                      <p:cBhvr additive="base">
                                        <p:cTn id="56" dur="500" fill="hold"/>
                                        <p:tgtEl>
                                          <p:spTgt spid="3379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2" name="Whoosh"/>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3800"/>
                                        </p:tgtEl>
                                        <p:attrNameLst>
                                          <p:attrName>style.visibility</p:attrName>
                                        </p:attrNameLst>
                                      </p:cBhvr>
                                      <p:to>
                                        <p:strVal val="visible"/>
                                      </p:to>
                                    </p:set>
                                    <p:anim calcmode="lin" valueType="num">
                                      <p:cBhvr additive="base">
                                        <p:cTn id="61" dur="500" fill="hold"/>
                                        <p:tgtEl>
                                          <p:spTgt spid="33800"/>
                                        </p:tgtEl>
                                        <p:attrNameLst>
                                          <p:attrName>ppt_x</p:attrName>
                                        </p:attrNameLst>
                                      </p:cBhvr>
                                      <p:tavLst>
                                        <p:tav tm="0">
                                          <p:val>
                                            <p:strVal val="0-#ppt_w/2"/>
                                          </p:val>
                                        </p:tav>
                                        <p:tav tm="100000">
                                          <p:val>
                                            <p:strVal val="#ppt_x"/>
                                          </p:val>
                                        </p:tav>
                                      </p:tavLst>
                                    </p:anim>
                                    <p:anim calcmode="lin" valueType="num">
                                      <p:cBhvr additive="base">
                                        <p:cTn id="62" dur="500" fill="hold"/>
                                        <p:tgtEl>
                                          <p:spTgt spid="3380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autoUpdateAnimBg="0"/>
      <p:bldP spid="33795" grpId="0" build="p" autoUpdateAnimBg="0"/>
      <p:bldP spid="33797" grpId="0" animBg="1"/>
      <p:bldP spid="33798" grpId="0" animBg="1"/>
      <p:bldP spid="33799" grpId="0" animBg="1"/>
      <p:bldP spid="33800"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362200" y="533400"/>
            <a:ext cx="6553200" cy="1143000"/>
          </a:xfrm>
        </p:spPr>
        <p:txBody>
          <a:bodyPr/>
          <a:lstStyle/>
          <a:p>
            <a:r>
              <a:rPr lang="en-US" dirty="0">
                <a:latin typeface="Bodoni SvtyTwo OS ITC TT-Bold" pitchFamily="-48" charset="0"/>
              </a:rPr>
              <a:t>Also featuring …</a:t>
            </a:r>
            <a:endParaRPr lang="en-US" dirty="0"/>
          </a:p>
        </p:txBody>
      </p:sp>
      <p:sp>
        <p:nvSpPr>
          <p:cNvPr id="9219" name="Rectangle 3"/>
          <p:cNvSpPr>
            <a:spLocks noGrp="1" noChangeArrowheads="1"/>
          </p:cNvSpPr>
          <p:nvPr>
            <p:ph type="body" idx="1"/>
          </p:nvPr>
        </p:nvSpPr>
        <p:spPr>
          <a:xfrm>
            <a:off x="4648200" y="2133600"/>
            <a:ext cx="3810000" cy="4343400"/>
          </a:xfrm>
        </p:spPr>
        <p:txBody>
          <a:bodyPr/>
          <a:lstStyle/>
          <a:p>
            <a:pPr algn="ctr">
              <a:lnSpc>
                <a:spcPct val="90000"/>
              </a:lnSpc>
              <a:buFontTx/>
              <a:buNone/>
            </a:pPr>
            <a:r>
              <a:rPr lang="en-US" sz="6600" dirty="0">
                <a:latin typeface="Bodoni SvtyTwo OS ITC TT-Bold" pitchFamily="-48" charset="0"/>
              </a:rPr>
              <a:t>the </a:t>
            </a:r>
          </a:p>
          <a:p>
            <a:pPr algn="ctr">
              <a:lnSpc>
                <a:spcPct val="90000"/>
              </a:lnSpc>
              <a:buFontTx/>
              <a:buNone/>
            </a:pPr>
            <a:r>
              <a:rPr lang="en-US" sz="6600" dirty="0">
                <a:latin typeface="Bodoni SvtyTwo OS ITC TT-Bold" pitchFamily="-48" charset="0"/>
              </a:rPr>
              <a:t>Middle</a:t>
            </a:r>
          </a:p>
          <a:p>
            <a:pPr algn="ctr">
              <a:lnSpc>
                <a:spcPct val="90000"/>
              </a:lnSpc>
              <a:buFontTx/>
              <a:buNone/>
            </a:pPr>
            <a:r>
              <a:rPr lang="en-US" sz="6600" dirty="0">
                <a:latin typeface="Bodoni SvtyTwo OS ITC TT-Bold" pitchFamily="-48" charset="0"/>
              </a:rPr>
              <a:t>Colonies</a:t>
            </a:r>
          </a:p>
          <a:p>
            <a:pPr algn="ctr">
              <a:lnSpc>
                <a:spcPct val="90000"/>
              </a:lnSpc>
              <a:buFontTx/>
              <a:buNone/>
            </a:pPr>
            <a:r>
              <a:rPr lang="en-US" dirty="0">
                <a:latin typeface="Bodoni SvtyTwo OS ITC TT-Bold" pitchFamily="-48" charset="0"/>
              </a:rPr>
              <a:t>or the “Breadbasket</a:t>
            </a:r>
          </a:p>
          <a:p>
            <a:pPr algn="ctr">
              <a:lnSpc>
                <a:spcPct val="90000"/>
              </a:lnSpc>
              <a:buFontTx/>
              <a:buNone/>
            </a:pPr>
            <a:r>
              <a:rPr lang="en-US" dirty="0">
                <a:latin typeface="Bodoni SvtyTwo OS ITC TT-Bold" pitchFamily="-48" charset="0"/>
              </a:rPr>
              <a:t>Colonies”</a:t>
            </a:r>
          </a:p>
        </p:txBody>
      </p:sp>
      <p:pic>
        <p:nvPicPr>
          <p:cNvPr id="9220" name="Picture 4" descr="13colonies"/>
          <p:cNvPicPr>
            <a:picLocks noChangeAspect="1" noChangeArrowheads="1"/>
          </p:cNvPicPr>
          <p:nvPr/>
        </p:nvPicPr>
        <p:blipFill>
          <a:blip r:embed="rId3" cstate="print"/>
          <a:srcRect/>
          <a:stretch>
            <a:fillRect/>
          </a:stretch>
        </p:blipFill>
        <p:spPr bwMode="auto">
          <a:xfrm>
            <a:off x="381000" y="1524000"/>
            <a:ext cx="4008438" cy="4645025"/>
          </a:xfrm>
          <a:prstGeom prst="rect">
            <a:avLst/>
          </a:prstGeom>
          <a:noFill/>
        </p:spPr>
      </p:pic>
      <p:sp>
        <p:nvSpPr>
          <p:cNvPr id="9223" name="AutoShape 7"/>
          <p:cNvSpPr>
            <a:spLocks noChangeArrowheads="1"/>
          </p:cNvSpPr>
          <p:nvPr/>
        </p:nvSpPr>
        <p:spPr bwMode="auto">
          <a:xfrm>
            <a:off x="2819400" y="2819400"/>
            <a:ext cx="838200" cy="228600"/>
          </a:xfrm>
          <a:prstGeom prst="leftArrow">
            <a:avLst>
              <a:gd name="adj1" fmla="val 50000"/>
              <a:gd name="adj2" fmla="val 91667"/>
            </a:avLst>
          </a:prstGeom>
          <a:solidFill>
            <a:schemeClr val="accent1"/>
          </a:solidFill>
          <a:ln w="9525">
            <a:solidFill>
              <a:schemeClr val="tx1"/>
            </a:solidFill>
            <a:miter lim="800000"/>
            <a:headEnd/>
            <a:tailEnd/>
          </a:ln>
        </p:spPr>
        <p:txBody>
          <a:bodyPr wrap="none" anchor="ctr"/>
          <a:lstStyle/>
          <a:p>
            <a:endParaRPr lang="en-US"/>
          </a:p>
        </p:txBody>
      </p:sp>
      <p:sp>
        <p:nvSpPr>
          <p:cNvPr id="9224" name="AutoShape 8"/>
          <p:cNvSpPr>
            <a:spLocks noChangeArrowheads="1"/>
          </p:cNvSpPr>
          <p:nvPr/>
        </p:nvSpPr>
        <p:spPr bwMode="auto">
          <a:xfrm>
            <a:off x="2971800" y="3276600"/>
            <a:ext cx="381000" cy="152400"/>
          </a:xfrm>
          <a:prstGeom prst="leftArrow">
            <a:avLst>
              <a:gd name="adj1" fmla="val 50000"/>
              <a:gd name="adj2" fmla="val 62500"/>
            </a:avLst>
          </a:prstGeom>
          <a:solidFill>
            <a:schemeClr val="accent1"/>
          </a:solidFill>
          <a:ln w="9525">
            <a:solidFill>
              <a:schemeClr val="tx1"/>
            </a:solidFill>
            <a:miter lim="800000"/>
            <a:headEnd/>
            <a:tailEnd/>
          </a:ln>
        </p:spPr>
        <p:txBody>
          <a:bodyPr wrap="none" anchor="ctr"/>
          <a:lstStyle/>
          <a:p>
            <a:endParaRPr lang="en-US"/>
          </a:p>
        </p:txBody>
      </p:sp>
      <p:sp>
        <p:nvSpPr>
          <p:cNvPr id="9225" name="AutoShape 9"/>
          <p:cNvSpPr>
            <a:spLocks noChangeArrowheads="1"/>
          </p:cNvSpPr>
          <p:nvPr/>
        </p:nvSpPr>
        <p:spPr bwMode="auto">
          <a:xfrm>
            <a:off x="2743200" y="3124200"/>
            <a:ext cx="685800" cy="152400"/>
          </a:xfrm>
          <a:prstGeom prst="leftArrow">
            <a:avLst>
              <a:gd name="adj1" fmla="val 50000"/>
              <a:gd name="adj2" fmla="val 112500"/>
            </a:avLst>
          </a:prstGeom>
          <a:solidFill>
            <a:schemeClr val="accent1"/>
          </a:solidFill>
          <a:ln w="9525">
            <a:solidFill>
              <a:schemeClr val="tx1"/>
            </a:solidFill>
            <a:miter lim="800000"/>
            <a:headEnd/>
            <a:tailEnd/>
          </a:ln>
        </p:spPr>
        <p:txBody>
          <a:bodyPr wrap="none" anchor="ctr"/>
          <a:lstStyle/>
          <a:p>
            <a:endParaRPr lang="en-US"/>
          </a:p>
        </p:txBody>
      </p:sp>
      <p:sp>
        <p:nvSpPr>
          <p:cNvPr id="9227" name="AutoShape 11"/>
          <p:cNvSpPr>
            <a:spLocks noChangeArrowheads="1"/>
          </p:cNvSpPr>
          <p:nvPr/>
        </p:nvSpPr>
        <p:spPr bwMode="auto">
          <a:xfrm>
            <a:off x="2895600" y="3429000"/>
            <a:ext cx="381000" cy="152400"/>
          </a:xfrm>
          <a:prstGeom prst="leftArrow">
            <a:avLst>
              <a:gd name="adj1" fmla="val 50000"/>
              <a:gd name="adj2" fmla="val 625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 calcmode="lin" valueType="num">
                                      <p:cBhvr additive="base">
                                        <p:cTn id="7" dur="500" fill="hold"/>
                                        <p:tgtEl>
                                          <p:spTgt spid="921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iterate type="wd">
                                    <p:tmPct val="100000"/>
                                  </p:iterate>
                                  <p:childTnLst>
                                    <p:set>
                                      <p:cBhvr>
                                        <p:cTn id="12" dur="1" fill="hold">
                                          <p:stCondLst>
                                            <p:cond delay="0"/>
                                          </p:stCondLst>
                                        </p:cTn>
                                        <p:tgtEl>
                                          <p:spTgt spid="9219">
                                            <p:txEl>
                                              <p:pRg st="0" end="0"/>
                                            </p:txEl>
                                          </p:spTgt>
                                        </p:tgtEl>
                                        <p:attrNameLst>
                                          <p:attrName>style.visibility</p:attrName>
                                        </p:attrNameLst>
                                      </p:cBhvr>
                                      <p:to>
                                        <p:strVal val="visible"/>
                                      </p:to>
                                    </p:set>
                                    <p:anim calcmode="lin" valueType="num">
                                      <p:cBhvr additive="base">
                                        <p:cTn id="13" dur="3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921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iterate type="wd">
                                    <p:tmPct val="100000"/>
                                  </p:iterate>
                                  <p:childTnLst>
                                    <p:set>
                                      <p:cBhvr>
                                        <p:cTn id="18" dur="1" fill="hold">
                                          <p:stCondLst>
                                            <p:cond delay="0"/>
                                          </p:stCondLst>
                                        </p:cTn>
                                        <p:tgtEl>
                                          <p:spTgt spid="9219">
                                            <p:txEl>
                                              <p:pRg st="1" end="1"/>
                                            </p:txEl>
                                          </p:spTgt>
                                        </p:tgtEl>
                                        <p:attrNameLst>
                                          <p:attrName>style.visibility</p:attrName>
                                        </p:attrNameLst>
                                      </p:cBhvr>
                                      <p:to>
                                        <p:strVal val="visible"/>
                                      </p:to>
                                    </p:set>
                                    <p:anim calcmode="lin" valueType="num">
                                      <p:cBhvr additive="base">
                                        <p:cTn id="19" dur="3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20" dur="300" fill="hold"/>
                                        <p:tgtEl>
                                          <p:spTgt spid="921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iterate type="wd">
                                    <p:tmPct val="100000"/>
                                  </p:iterate>
                                  <p:childTnLst>
                                    <p:set>
                                      <p:cBhvr>
                                        <p:cTn id="24" dur="1" fill="hold">
                                          <p:stCondLst>
                                            <p:cond delay="0"/>
                                          </p:stCondLst>
                                        </p:cTn>
                                        <p:tgtEl>
                                          <p:spTgt spid="9219">
                                            <p:txEl>
                                              <p:pRg st="2" end="2"/>
                                            </p:txEl>
                                          </p:spTgt>
                                        </p:tgtEl>
                                        <p:attrNameLst>
                                          <p:attrName>style.visibility</p:attrName>
                                        </p:attrNameLst>
                                      </p:cBhvr>
                                      <p:to>
                                        <p:strVal val="visible"/>
                                      </p:to>
                                    </p:set>
                                    <p:anim calcmode="lin" valueType="num">
                                      <p:cBhvr additive="base">
                                        <p:cTn id="25" dur="3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6" dur="300" fill="hold"/>
                                        <p:tgtEl>
                                          <p:spTgt spid="921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iterate type="wd">
                                    <p:tmPct val="100000"/>
                                  </p:iterate>
                                  <p:childTnLst>
                                    <p:set>
                                      <p:cBhvr>
                                        <p:cTn id="30" dur="1" fill="hold">
                                          <p:stCondLst>
                                            <p:cond delay="0"/>
                                          </p:stCondLst>
                                        </p:cTn>
                                        <p:tgtEl>
                                          <p:spTgt spid="9219">
                                            <p:txEl>
                                              <p:pRg st="3" end="3"/>
                                            </p:txEl>
                                          </p:spTgt>
                                        </p:tgtEl>
                                        <p:attrNameLst>
                                          <p:attrName>style.visibility</p:attrName>
                                        </p:attrNameLst>
                                      </p:cBhvr>
                                      <p:to>
                                        <p:strVal val="visible"/>
                                      </p:to>
                                    </p:set>
                                    <p:anim calcmode="lin" valueType="num">
                                      <p:cBhvr additive="base">
                                        <p:cTn id="31" dur="3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32" dur="300" fill="hold"/>
                                        <p:tgtEl>
                                          <p:spTgt spid="921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iterate type="wd">
                                    <p:tmPct val="100000"/>
                                  </p:iterate>
                                  <p:childTnLst>
                                    <p:set>
                                      <p:cBhvr>
                                        <p:cTn id="36" dur="1" fill="hold">
                                          <p:stCondLst>
                                            <p:cond delay="0"/>
                                          </p:stCondLst>
                                        </p:cTn>
                                        <p:tgtEl>
                                          <p:spTgt spid="9219">
                                            <p:txEl>
                                              <p:pRg st="4" end="4"/>
                                            </p:txEl>
                                          </p:spTgt>
                                        </p:tgtEl>
                                        <p:attrNameLst>
                                          <p:attrName>style.visibility</p:attrName>
                                        </p:attrNameLst>
                                      </p:cBhvr>
                                      <p:to>
                                        <p:strVal val="visible"/>
                                      </p:to>
                                    </p:set>
                                    <p:anim calcmode="lin" valueType="num">
                                      <p:cBhvr additive="base">
                                        <p:cTn id="37" dur="3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8" dur="300" fill="hold"/>
                                        <p:tgtEl>
                                          <p:spTgt spid="9219">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9223"/>
                                        </p:tgtEl>
                                        <p:attrNameLst>
                                          <p:attrName>style.visibility</p:attrName>
                                        </p:attrNameLst>
                                      </p:cBhvr>
                                      <p:to>
                                        <p:strVal val="visible"/>
                                      </p:to>
                                    </p:set>
                                    <p:anim calcmode="lin" valueType="num">
                                      <p:cBhvr additive="base">
                                        <p:cTn id="43" dur="500" fill="hold"/>
                                        <p:tgtEl>
                                          <p:spTgt spid="9223"/>
                                        </p:tgtEl>
                                        <p:attrNameLst>
                                          <p:attrName>ppt_x</p:attrName>
                                        </p:attrNameLst>
                                      </p:cBhvr>
                                      <p:tavLst>
                                        <p:tav tm="0">
                                          <p:val>
                                            <p:strVal val="0-#ppt_w/2"/>
                                          </p:val>
                                        </p:tav>
                                        <p:tav tm="100000">
                                          <p:val>
                                            <p:strVal val="#ppt_x"/>
                                          </p:val>
                                        </p:tav>
                                      </p:tavLst>
                                    </p:anim>
                                    <p:anim calcmode="lin" valueType="num">
                                      <p:cBhvr additive="base">
                                        <p:cTn id="44" dur="500" fill="hold"/>
                                        <p:tgtEl>
                                          <p:spTgt spid="922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Whoosh"/>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9225"/>
                                        </p:tgtEl>
                                        <p:attrNameLst>
                                          <p:attrName>style.visibility</p:attrName>
                                        </p:attrNameLst>
                                      </p:cBhvr>
                                      <p:to>
                                        <p:strVal val="visible"/>
                                      </p:to>
                                    </p:set>
                                    <p:anim calcmode="lin" valueType="num">
                                      <p:cBhvr additive="base">
                                        <p:cTn id="49" dur="500" fill="hold"/>
                                        <p:tgtEl>
                                          <p:spTgt spid="9225"/>
                                        </p:tgtEl>
                                        <p:attrNameLst>
                                          <p:attrName>ppt_x</p:attrName>
                                        </p:attrNameLst>
                                      </p:cBhvr>
                                      <p:tavLst>
                                        <p:tav tm="0">
                                          <p:val>
                                            <p:strVal val="0-#ppt_w/2"/>
                                          </p:val>
                                        </p:tav>
                                        <p:tav tm="100000">
                                          <p:val>
                                            <p:strVal val="#ppt_x"/>
                                          </p:val>
                                        </p:tav>
                                      </p:tavLst>
                                    </p:anim>
                                    <p:anim calcmode="lin" valueType="num">
                                      <p:cBhvr additive="base">
                                        <p:cTn id="50" dur="500" fill="hold"/>
                                        <p:tgtEl>
                                          <p:spTgt spid="922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Whoosh"/>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9224"/>
                                        </p:tgtEl>
                                        <p:attrNameLst>
                                          <p:attrName>style.visibility</p:attrName>
                                        </p:attrNameLst>
                                      </p:cBhvr>
                                      <p:to>
                                        <p:strVal val="visible"/>
                                      </p:to>
                                    </p:set>
                                    <p:anim calcmode="lin" valueType="num">
                                      <p:cBhvr additive="base">
                                        <p:cTn id="55" dur="500" fill="hold"/>
                                        <p:tgtEl>
                                          <p:spTgt spid="9224"/>
                                        </p:tgtEl>
                                        <p:attrNameLst>
                                          <p:attrName>ppt_x</p:attrName>
                                        </p:attrNameLst>
                                      </p:cBhvr>
                                      <p:tavLst>
                                        <p:tav tm="0">
                                          <p:val>
                                            <p:strVal val="0-#ppt_w/2"/>
                                          </p:val>
                                        </p:tav>
                                        <p:tav tm="100000">
                                          <p:val>
                                            <p:strVal val="#ppt_x"/>
                                          </p:val>
                                        </p:tav>
                                      </p:tavLst>
                                    </p:anim>
                                    <p:anim calcmode="lin" valueType="num">
                                      <p:cBhvr additive="base">
                                        <p:cTn id="56" dur="500" fill="hold"/>
                                        <p:tgtEl>
                                          <p:spTgt spid="922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2" name="Whoosh"/>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9227"/>
                                        </p:tgtEl>
                                        <p:attrNameLst>
                                          <p:attrName>style.visibility</p:attrName>
                                        </p:attrNameLst>
                                      </p:cBhvr>
                                      <p:to>
                                        <p:strVal val="visible"/>
                                      </p:to>
                                    </p:set>
                                    <p:anim calcmode="lin" valueType="num">
                                      <p:cBhvr additive="base">
                                        <p:cTn id="61" dur="500" fill="hold"/>
                                        <p:tgtEl>
                                          <p:spTgt spid="9227"/>
                                        </p:tgtEl>
                                        <p:attrNameLst>
                                          <p:attrName>ppt_x</p:attrName>
                                        </p:attrNameLst>
                                      </p:cBhvr>
                                      <p:tavLst>
                                        <p:tav tm="0">
                                          <p:val>
                                            <p:strVal val="0-#ppt_w/2"/>
                                          </p:val>
                                        </p:tav>
                                        <p:tav tm="100000">
                                          <p:val>
                                            <p:strVal val="#ppt_x"/>
                                          </p:val>
                                        </p:tav>
                                      </p:tavLst>
                                    </p:anim>
                                    <p:anim calcmode="lin" valueType="num">
                                      <p:cBhvr additive="base">
                                        <p:cTn id="62" dur="500" fill="hold"/>
                                        <p:tgtEl>
                                          <p:spTgt spid="922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utoUpdateAnimBg="0"/>
      <p:bldP spid="9219" grpId="0" build="p" autoUpdateAnimBg="0"/>
      <p:bldP spid="9223" grpId="0" animBg="1"/>
      <p:bldP spid="9224" grpId="0" animBg="1"/>
      <p:bldP spid="9225" grpId="0" animBg="1"/>
      <p:bldP spid="9227" grpId="0" animBg="1"/>
    </p:bldLst>
  </p:timing>
</p:sld>
</file>

<file path=ppt/theme/theme1.xml><?xml version="1.0" encoding="utf-8"?>
<a:theme xmlns:a="http://schemas.openxmlformats.org/drawingml/2006/main" name="Drafting">
  <a:themeElements>
    <a:clrScheme name="Drafting 3">
      <a:dk1>
        <a:srgbClr val="000000"/>
      </a:dk1>
      <a:lt1>
        <a:srgbClr val="FFFFFF"/>
      </a:lt1>
      <a:dk2>
        <a:srgbClr val="000000"/>
      </a:dk2>
      <a:lt2>
        <a:srgbClr val="003366"/>
      </a:lt2>
      <a:accent1>
        <a:srgbClr val="3366CC"/>
      </a:accent1>
      <a:accent2>
        <a:srgbClr val="00B000"/>
      </a:accent2>
      <a:accent3>
        <a:srgbClr val="FFFFFF"/>
      </a:accent3>
      <a:accent4>
        <a:srgbClr val="000000"/>
      </a:accent4>
      <a:accent5>
        <a:srgbClr val="ADB8E2"/>
      </a:accent5>
      <a:accent6>
        <a:srgbClr val="009F00"/>
      </a:accent6>
      <a:hlink>
        <a:srgbClr val="66CCFF"/>
      </a:hlink>
      <a:folHlink>
        <a:srgbClr val="FFE701"/>
      </a:folHlink>
    </a:clrScheme>
    <a:fontScheme name="Drafting">
      <a:majorFont>
        <a:latin typeface="Trebuchet MS"/>
        <a:ea typeface="Osaka"/>
        <a:cs typeface=""/>
      </a:majorFont>
      <a:minorFont>
        <a:latin typeface="Trebuchet MS"/>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Drafting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rafting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rafting 3">
        <a:dk1>
          <a:srgbClr val="000000"/>
        </a:dk1>
        <a:lt1>
          <a:srgbClr val="FFFFFF"/>
        </a:lt1>
        <a:dk2>
          <a:srgbClr val="000000"/>
        </a:dk2>
        <a:lt2>
          <a:srgbClr val="003366"/>
        </a:lt2>
        <a:accent1>
          <a:srgbClr val="3366CC"/>
        </a:accent1>
        <a:accent2>
          <a:srgbClr val="00B000"/>
        </a:accent2>
        <a:accent3>
          <a:srgbClr val="FFFFFF"/>
        </a:accent3>
        <a:accent4>
          <a:srgbClr val="000000"/>
        </a:accent4>
        <a:accent5>
          <a:srgbClr val="ADB8E2"/>
        </a:accent5>
        <a:accent6>
          <a:srgbClr val="009F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Drafting 4">
        <a:dk1>
          <a:srgbClr val="000000"/>
        </a:dk1>
        <a:lt1>
          <a:srgbClr val="FFFFFF"/>
        </a:lt1>
        <a:dk2>
          <a:srgbClr val="000000"/>
        </a:dk2>
        <a:lt2>
          <a:srgbClr val="777777"/>
        </a:lt2>
        <a:accent1>
          <a:srgbClr val="909082"/>
        </a:accent1>
        <a:accent2>
          <a:srgbClr val="809EA8"/>
        </a:accent2>
        <a:accent3>
          <a:srgbClr val="FFFFFF"/>
        </a:accent3>
        <a:accent4>
          <a:srgbClr val="000000"/>
        </a:accent4>
        <a:accent5>
          <a:srgbClr val="C6C6C1"/>
        </a:accent5>
        <a:accent6>
          <a:srgbClr val="738F9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Drafting 5">
        <a:dk1>
          <a:srgbClr val="000000"/>
        </a:dk1>
        <a:lt1>
          <a:srgbClr val="FFFFFF"/>
        </a:lt1>
        <a:dk2>
          <a:srgbClr val="000000"/>
        </a:dk2>
        <a:lt2>
          <a:srgbClr val="3E3E5C"/>
        </a:lt2>
        <a:accent1>
          <a:srgbClr val="60597B"/>
        </a:accent1>
        <a:accent2>
          <a:srgbClr val="6666FF"/>
        </a:accent2>
        <a:accent3>
          <a:srgbClr val="FFFFFF"/>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2004:Templates:Presentations:Designs:Drafting</Template>
  <TotalTime>645</TotalTime>
  <Words>1484</Words>
  <Application>Microsoft Office PowerPoint</Application>
  <PresentationFormat>On-screen Show (4:3)</PresentationFormat>
  <Paragraphs>134</Paragraphs>
  <Slides>25</Slides>
  <Notes>11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Drafting</vt:lpstr>
      <vt:lpstr>Presenting the …..</vt:lpstr>
      <vt:lpstr>Featuring . . . </vt:lpstr>
      <vt:lpstr>Massachusetts </vt:lpstr>
      <vt:lpstr>Massachusetts</vt:lpstr>
      <vt:lpstr>Rhode Island</vt:lpstr>
      <vt:lpstr>Connecticut</vt:lpstr>
      <vt:lpstr>New Hampshire</vt:lpstr>
      <vt:lpstr>Region Notes</vt:lpstr>
      <vt:lpstr>Also featuring …</vt:lpstr>
      <vt:lpstr>New York</vt:lpstr>
      <vt:lpstr>New Jersey</vt:lpstr>
      <vt:lpstr>New Jersey</vt:lpstr>
      <vt:lpstr>Delaware</vt:lpstr>
      <vt:lpstr>Pennsylvania</vt:lpstr>
      <vt:lpstr>Region Notes</vt:lpstr>
      <vt:lpstr>Region Notes</vt:lpstr>
      <vt:lpstr>And, last but not least…</vt:lpstr>
      <vt:lpstr>Virginia</vt:lpstr>
      <vt:lpstr>Maryland</vt:lpstr>
      <vt:lpstr>North Carolina</vt:lpstr>
      <vt:lpstr>South Carolina</vt:lpstr>
      <vt:lpstr>Georgia</vt:lpstr>
      <vt:lpstr>Region Notes</vt:lpstr>
      <vt:lpstr>Region Notes</vt:lpstr>
      <vt:lpstr>Region Notes</vt:lpstr>
    </vt:vector>
  </TitlesOfParts>
  <Company>Richards Morgan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Presenting the …..</dc:title>
  <dc:creator>Richards Morgan</dc:creator>
  <cp:lastModifiedBy>julie_abdella</cp:lastModifiedBy>
  <cp:revision>10</cp:revision>
  <dcterms:created xsi:type="dcterms:W3CDTF">2007-10-13T17:36:58Z</dcterms:created>
  <dcterms:modified xsi:type="dcterms:W3CDTF">2012-05-07T21:10:43Z</dcterms:modified>
</cp:coreProperties>
</file>